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10287000" cx="18288000"/>
  <p:notesSz cx="6858000" cy="9144000"/>
  <p:embeddedFontLst>
    <p:embeddedFont>
      <p:font typeface="DM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hzK4IX1nyWMegly0oMkYw4kCMK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DD6EA2-1A0D-4841-B064-00332F9ACE75}">
  <a:tblStyle styleId="{DCDD6EA2-1A0D-4841-B064-00332F9ACE7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MSans-regular.fntdata"/><Relationship Id="rId21" Type="http://schemas.openxmlformats.org/officeDocument/2006/relationships/slide" Target="slides/slide15.xml"/><Relationship Id="rId24" Type="http://schemas.openxmlformats.org/officeDocument/2006/relationships/font" Target="fonts/DMSans-italic.fntdata"/><Relationship Id="rId23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DM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643" l="-22361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2451599">
            <a:off x="15723159" y="-1880726"/>
            <a:ext cx="4271226" cy="5073810"/>
          </a:xfrm>
          <a:custGeom>
            <a:rect b="b" l="l" r="r" t="t"/>
            <a:pathLst>
              <a:path extrusionOk="0" h="5073810" w="4271226">
                <a:moveTo>
                  <a:pt x="0" y="0"/>
                </a:moveTo>
                <a:lnTo>
                  <a:pt x="4271226" y="0"/>
                </a:lnTo>
                <a:lnTo>
                  <a:pt x="4271226" y="5073811"/>
                </a:lnTo>
                <a:lnTo>
                  <a:pt x="0" y="5073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8873761">
            <a:off x="-1861472" y="6721395"/>
            <a:ext cx="4271226" cy="5073810"/>
          </a:xfrm>
          <a:custGeom>
            <a:rect b="b" l="l" r="r" t="t"/>
            <a:pathLst>
              <a:path extrusionOk="0" h="5073810" w="4271226">
                <a:moveTo>
                  <a:pt x="0" y="0"/>
                </a:moveTo>
                <a:lnTo>
                  <a:pt x="4271226" y="0"/>
                </a:lnTo>
                <a:lnTo>
                  <a:pt x="4271226" y="5073810"/>
                </a:lnTo>
                <a:lnTo>
                  <a:pt x="0" y="5073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2312386" y="3134540"/>
            <a:ext cx="13663229" cy="27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ATP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881646" y="5706747"/>
            <a:ext cx="6524708" cy="139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Grupo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643" l="-22361" r="0" t="-38885"/>
            </a:stretch>
          </a:blipFill>
          <a:ln>
            <a:noFill/>
          </a:ln>
        </p:spPr>
      </p:sp>
      <p:sp>
        <p:nvSpPr>
          <p:cNvPr id="286" name="Google Shape;286;p10"/>
          <p:cNvSpPr/>
          <p:nvPr/>
        </p:nvSpPr>
        <p:spPr>
          <a:xfrm>
            <a:off x="8533146" y="577747"/>
            <a:ext cx="6842764" cy="7320166"/>
          </a:xfrm>
          <a:custGeom>
            <a:rect b="b" l="l" r="r" t="t"/>
            <a:pathLst>
              <a:path extrusionOk="0" h="7320166" w="6842764">
                <a:moveTo>
                  <a:pt x="0" y="0"/>
                </a:moveTo>
                <a:lnTo>
                  <a:pt x="6842764" y="0"/>
                </a:lnTo>
                <a:lnTo>
                  <a:pt x="6842764" y="7320166"/>
                </a:lnTo>
                <a:lnTo>
                  <a:pt x="0" y="7320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0"/>
          <p:cNvSpPr/>
          <p:nvPr/>
        </p:nvSpPr>
        <p:spPr>
          <a:xfrm>
            <a:off x="8533146" y="7708725"/>
            <a:ext cx="6842764" cy="2083439"/>
          </a:xfrm>
          <a:custGeom>
            <a:rect b="b" l="l" r="r" t="t"/>
            <a:pathLst>
              <a:path extrusionOk="0" h="2083439" w="6842764">
                <a:moveTo>
                  <a:pt x="0" y="0"/>
                </a:moveTo>
                <a:lnTo>
                  <a:pt x="6842764" y="0"/>
                </a:lnTo>
                <a:lnTo>
                  <a:pt x="6842764" y="2083438"/>
                </a:lnTo>
                <a:lnTo>
                  <a:pt x="0" y="208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0"/>
          <p:cNvSpPr txBox="1"/>
          <p:nvPr/>
        </p:nvSpPr>
        <p:spPr>
          <a:xfrm>
            <a:off x="1616330" y="1323682"/>
            <a:ext cx="7881508" cy="1038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 de Trabajo</a:t>
            </a:r>
            <a:endParaRPr/>
          </a:p>
        </p:txBody>
      </p:sp>
      <p:sp>
        <p:nvSpPr>
          <p:cNvPr id="289" name="Google Shape;289;p10"/>
          <p:cNvSpPr txBox="1"/>
          <p:nvPr/>
        </p:nvSpPr>
        <p:spPr>
          <a:xfrm>
            <a:off x="1563559" y="2855782"/>
            <a:ext cx="6516258" cy="448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Actividades y Tareas: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4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806" lvl="1" marL="68761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4"/>
              <a:buFont typeface="DM Sans"/>
              <a:buAutoNum type="arabicPeriod"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Análisis de Requerimientos</a:t>
            </a:r>
            <a:endParaRPr/>
          </a:p>
          <a:p>
            <a:pPr indent="-343806" lvl="1" marL="68761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4"/>
              <a:buFont typeface="DM Sans"/>
              <a:buAutoNum type="arabicPeriod"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de la Plataforma</a:t>
            </a:r>
            <a:endParaRPr/>
          </a:p>
          <a:p>
            <a:pPr indent="-343806" lvl="1" marL="68761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4"/>
              <a:buFont typeface="DM Sans"/>
              <a:buAutoNum type="arabicPeriod"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y Desarrollo</a:t>
            </a:r>
            <a:endParaRPr/>
          </a:p>
          <a:p>
            <a:pPr indent="-343806" lvl="1" marL="68761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4"/>
              <a:buFont typeface="DM Sans"/>
              <a:buAutoNum type="arabicPeriod"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de la Plataforma</a:t>
            </a:r>
            <a:endParaRPr/>
          </a:p>
          <a:p>
            <a:pPr indent="-343806" lvl="1" marL="68761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4"/>
              <a:buFont typeface="DM Sans"/>
              <a:buAutoNum type="arabicPeriod"/>
            </a:pPr>
            <a:r>
              <a:rPr b="0" i="0" lang="en-US" sz="31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Final</a:t>
            </a:r>
            <a:endParaRPr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4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/>
          <p:nvPr/>
        </p:nvSpPr>
        <p:spPr>
          <a:xfrm flipH="1">
            <a:off x="-504084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643" l="-22361" r="0" t="-38885"/>
            </a:stretch>
          </a:blipFill>
          <a:ln>
            <a:noFill/>
          </a:ln>
        </p:spPr>
      </p:sp>
      <p:sp>
        <p:nvSpPr>
          <p:cNvPr id="295" name="Google Shape;295;p11"/>
          <p:cNvSpPr txBox="1"/>
          <p:nvPr/>
        </p:nvSpPr>
        <p:spPr>
          <a:xfrm>
            <a:off x="1616330" y="1323682"/>
            <a:ext cx="7881508" cy="1038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 de Trabajo</a:t>
            </a:r>
            <a:endParaRPr/>
          </a:p>
        </p:txBody>
      </p:sp>
      <p:sp>
        <p:nvSpPr>
          <p:cNvPr id="296" name="Google Shape;296;p11"/>
          <p:cNvSpPr txBox="1"/>
          <p:nvPr/>
        </p:nvSpPr>
        <p:spPr>
          <a:xfrm>
            <a:off x="1563559" y="2808157"/>
            <a:ext cx="14986286" cy="5725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Resumen del Plan de Trabajo:</a:t>
            </a:r>
            <a:endParaRPr/>
          </a:p>
          <a:p>
            <a:pPr indent="-268243" lvl="1" marL="536487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84"/>
              <a:buFont typeface="Arial"/>
              <a:buChar char="•"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Recursos Clave: </a:t>
            </a:r>
            <a:r>
              <a:rPr b="0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 de gestión de proyectos, diseño, desarrollo, pruebas, y documentación.</a:t>
            </a:r>
            <a:endParaRPr/>
          </a:p>
          <a:p>
            <a:pPr indent="-268243" lvl="1" marL="536487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84"/>
              <a:buFont typeface="Arial"/>
              <a:buChar char="•"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Duración Total: </a:t>
            </a:r>
            <a:r>
              <a:rPr b="0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 semanas distribuidas en las fases de análisis, diseño, desarrollo, pruebas y documentación.</a:t>
            </a:r>
            <a:endParaRPr/>
          </a:p>
          <a:p>
            <a:pPr indent="-268243" lvl="1" marL="536487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84"/>
              <a:buFont typeface="Arial"/>
              <a:buChar char="•"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Facilitadores:</a:t>
            </a:r>
            <a:r>
              <a:rPr b="0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Experiencia del equipo, acceso a expertos y herramientas, colaboración con educadores.</a:t>
            </a:r>
            <a:endParaRPr/>
          </a:p>
          <a:p>
            <a:pPr indent="-268243" lvl="1" marL="536487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84"/>
              <a:buFont typeface="Arial"/>
              <a:buChar char="•"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Obstaculizadores: </a:t>
            </a:r>
            <a:r>
              <a:rPr b="0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Recolección de datos específicos, integración de módulos, disponibilidad de usuarios para pruebas.</a:t>
            </a:r>
            <a:endParaRPr/>
          </a:p>
          <a:p>
            <a:pPr indent="-268243" lvl="1" marL="536487" marR="0" rtl="0" algn="just">
              <a:lnSpc>
                <a:spcPct val="1680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84"/>
              <a:buFont typeface="Arial"/>
              <a:buChar char="•"/>
            </a:pPr>
            <a:r>
              <a:rPr b="1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Mitigación: </a:t>
            </a:r>
            <a:r>
              <a:rPr b="0" i="0" lang="en-US" sz="248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Planificación anticipada, iteración continua, pruebas unitarias y entrevistas con usuarios.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643" l="-22361" r="0" t="-38885"/>
            </a:stretch>
          </a:blipFill>
          <a:ln>
            <a:noFill/>
          </a:ln>
        </p:spPr>
      </p:sp>
      <p:graphicFrame>
        <p:nvGraphicFramePr>
          <p:cNvPr id="302" name="Google Shape;302;p12"/>
          <p:cNvGraphicFramePr/>
          <p:nvPr/>
        </p:nvGraphicFramePr>
        <p:xfrm>
          <a:off x="492849" y="25509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{DCDD6EA2-1A0D-4841-B064-00332F9ACE75}</a:tableStyleId>
              </a:tblPr>
              <a:tblGrid>
                <a:gridCol w="3478625"/>
                <a:gridCol w="12234975"/>
              </a:tblGrid>
              <a:tr h="8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Nombre de la evidencia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Justificación: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99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Acta de Constitución del Proyecto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Formaliza el inicio del proyecto y define el alcance, objetivos, y participantes clave, asegurando que el equipo y los stakeholders tengan una comprensión clara desde el principio.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EDT-Hitos de Desarrollo y Diccionario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una estructura detallada de las tareas del proyecto, lo que permite un seguimiento efectivo y asegura que todas las actividades necesarias para alcanzar los objetivos estén claramente identificadas.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Carta Gantt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Visualiza la secuencia y duración de todas las actividades del proyecto, permitiendo la gestión del tiempo y asegurando que el proyecto se mantenga dentro del cronograma.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Definición de Responsabilidades RAM o RACI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 roles específicos a los miembros del equipo, asegurando que todas las responsabilidades estén claras y que no haya confusiones durante la ejecución del proyecto.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4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 de Riesgos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 posibles riesgos y establece planes de mitigación, lo que ayuda a prever y evitar problemas que puedan retrasar o comprometer el proyecto.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Pruebas Inicial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 los criterios de pruebas desde el principio, asegurando que todos los aspectos críticos del sistema sean evaluados correctamente durante el desarrollo.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id="303" name="Google Shape;303;p12"/>
          <p:cNvSpPr txBox="1"/>
          <p:nvPr/>
        </p:nvSpPr>
        <p:spPr>
          <a:xfrm>
            <a:off x="1729314" y="511102"/>
            <a:ext cx="14829371" cy="95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Evidencias del Proyecto</a:t>
            </a:r>
            <a:endParaRPr/>
          </a:p>
        </p:txBody>
      </p:sp>
      <p:sp>
        <p:nvSpPr>
          <p:cNvPr id="304" name="Google Shape;304;p12"/>
          <p:cNvSpPr txBox="1"/>
          <p:nvPr/>
        </p:nvSpPr>
        <p:spPr>
          <a:xfrm>
            <a:off x="492849" y="1514403"/>
            <a:ext cx="5179560" cy="103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Evidencias de Avance: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643" l="-22361" r="0" t="-38885"/>
            </a:stretch>
          </a:blipFill>
          <a:ln>
            <a:noFill/>
          </a:ln>
        </p:spPr>
      </p:sp>
      <p:graphicFrame>
        <p:nvGraphicFramePr>
          <p:cNvPr id="310" name="Google Shape;310;p13"/>
          <p:cNvGraphicFramePr/>
          <p:nvPr/>
        </p:nvGraphicFramePr>
        <p:xfrm>
          <a:off x="634740" y="25509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{DCDD6EA2-1A0D-4841-B064-00332F9ACE75}</a:tableStyleId>
              </a:tblPr>
              <a:tblGrid>
                <a:gridCol w="3359450"/>
                <a:gridCol w="12164975"/>
              </a:tblGrid>
              <a:tr h="8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Nombre de la evidencia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Justificación: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99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Pruebas Final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Documenta las pruebas finales realizadas para verificar la funcionalidad y accesibilidad del sistema, demostrando que la plataforma cumple con los requisitos especificados.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de Estatus Final del Proyecto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un resumen del estado final del proyecto, destacando el cumplimiento de los objetivos y cualquier desviación del plan original.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Implantación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 la estrategia para poner en marcha la plataforma en un entorno real, asegurando una transición fluida a la operación en vivo.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Soporte y Mantención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Garantiza que el sistema se mantenga operativo y actualizado después de su implementación, asegurando la sostenibilidad a largo plazo del proyecto.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4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Capacitación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Detalla cómo se capacitará a los usuarios y administradores, asegurando que todos los involucrados puedan utilizar la plataforma de manera efectiva.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  <a:tr h="11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Manuales de Usuario y Administrador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99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guías completas para el uso y administración del sistema, facilitando la correcta utilización de la plataforma y minimizando errores operativos.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99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13"/>
          <p:cNvSpPr txBox="1"/>
          <p:nvPr/>
        </p:nvSpPr>
        <p:spPr>
          <a:xfrm>
            <a:off x="1729314" y="511102"/>
            <a:ext cx="14829371" cy="95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Evidencias del Proyecto</a:t>
            </a:r>
            <a:endParaRPr/>
          </a:p>
        </p:txBody>
      </p:sp>
      <p:sp>
        <p:nvSpPr>
          <p:cNvPr id="312" name="Google Shape;312;p13"/>
          <p:cNvSpPr txBox="1"/>
          <p:nvPr/>
        </p:nvSpPr>
        <p:spPr>
          <a:xfrm>
            <a:off x="492849" y="1514403"/>
            <a:ext cx="5179560" cy="103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Evidencias Finales: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4"/>
          <p:cNvGrpSpPr/>
          <p:nvPr/>
        </p:nvGrpSpPr>
        <p:grpSpPr>
          <a:xfrm>
            <a:off x="0" y="-524108"/>
            <a:ext cx="5023373" cy="11118226"/>
            <a:chOff x="0" y="-57150"/>
            <a:chExt cx="1323028" cy="2928257"/>
          </a:xfrm>
        </p:grpSpPr>
        <p:sp>
          <p:nvSpPr>
            <p:cNvPr id="318" name="Google Shape;318;p14"/>
            <p:cNvSpPr/>
            <p:nvPr/>
          </p:nvSpPr>
          <p:spPr>
            <a:xfrm>
              <a:off x="0" y="0"/>
              <a:ext cx="1323028" cy="2871107"/>
            </a:xfrm>
            <a:custGeom>
              <a:rect b="b" l="l" r="r" t="t"/>
              <a:pathLst>
                <a:path extrusionOk="0"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319" name="Google Shape;319;p14"/>
            <p:cNvSpPr txBox="1"/>
            <p:nvPr/>
          </p:nvSpPr>
          <p:spPr>
            <a:xfrm>
              <a:off x="0" y="-57150"/>
              <a:ext cx="1323028" cy="2928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4"/>
          <p:cNvSpPr/>
          <p:nvPr/>
        </p:nvSpPr>
        <p:spPr>
          <a:xfrm flipH="1" rot="10800000">
            <a:off x="-5263627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4"/>
          <p:cNvSpPr txBox="1"/>
          <p:nvPr/>
        </p:nvSpPr>
        <p:spPr>
          <a:xfrm>
            <a:off x="6173229" y="1133475"/>
            <a:ext cx="11086071" cy="9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96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  <p:sp>
        <p:nvSpPr>
          <p:cNvPr id="322" name="Google Shape;322;p14"/>
          <p:cNvSpPr txBox="1"/>
          <p:nvPr/>
        </p:nvSpPr>
        <p:spPr>
          <a:xfrm>
            <a:off x="6656879" y="4143299"/>
            <a:ext cx="10602421" cy="198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1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"Plataforma de Aprendizaje Personalizado para Personas con Discapacidades" es una iniciativa que aborda la necesidad crítica de accesibilidad en el ámbito educativo, proporcionando herramientas inclusivas que permiten a personas con diversas discapacidades acceder a una educación de calidad.</a:t>
            </a:r>
            <a:endParaRPr/>
          </a:p>
        </p:txBody>
      </p:sp>
      <p:sp>
        <p:nvSpPr>
          <p:cNvPr id="323" name="Google Shape;323;p14"/>
          <p:cNvSpPr txBox="1"/>
          <p:nvPr/>
        </p:nvSpPr>
        <p:spPr>
          <a:xfrm>
            <a:off x="7272208" y="2743469"/>
            <a:ext cx="8888114" cy="116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53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Importancia del Proyecto:</a:t>
            </a:r>
            <a:endParaRPr/>
          </a:p>
        </p:txBody>
      </p:sp>
      <p:sp>
        <p:nvSpPr>
          <p:cNvPr id="324" name="Google Shape;324;p14"/>
          <p:cNvSpPr txBox="1"/>
          <p:nvPr/>
        </p:nvSpPr>
        <p:spPr>
          <a:xfrm>
            <a:off x="7514033" y="6276343"/>
            <a:ext cx="8888114" cy="116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53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Logro de los Objetivos:</a:t>
            </a:r>
            <a:endParaRPr/>
          </a:p>
        </p:txBody>
      </p:sp>
      <p:sp>
        <p:nvSpPr>
          <p:cNvPr id="325" name="Google Shape;325;p14"/>
          <p:cNvSpPr txBox="1"/>
          <p:nvPr/>
        </p:nvSpPr>
        <p:spPr>
          <a:xfrm>
            <a:off x="6656879" y="7677705"/>
            <a:ext cx="10602421" cy="158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1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 través de un enfoque estructurado y una metodología tradicional, el proyecto está diseñado para alcanzar sus objetivos específicos, como mejorar el acceso a contenido educativo personalizado y reducir las barreras de aprendizaje para personas con discapacidades.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5"/>
          <p:cNvGrpSpPr/>
          <p:nvPr/>
        </p:nvGrpSpPr>
        <p:grpSpPr>
          <a:xfrm>
            <a:off x="0" y="-524108"/>
            <a:ext cx="5023373" cy="11118226"/>
            <a:chOff x="0" y="-57150"/>
            <a:chExt cx="1323028" cy="2928257"/>
          </a:xfrm>
        </p:grpSpPr>
        <p:sp>
          <p:nvSpPr>
            <p:cNvPr id="331" name="Google Shape;331;p15"/>
            <p:cNvSpPr/>
            <p:nvPr/>
          </p:nvSpPr>
          <p:spPr>
            <a:xfrm>
              <a:off x="0" y="0"/>
              <a:ext cx="1323028" cy="2871107"/>
            </a:xfrm>
            <a:custGeom>
              <a:rect b="b" l="l" r="r" t="t"/>
              <a:pathLst>
                <a:path extrusionOk="0"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332" name="Google Shape;332;p15"/>
            <p:cNvSpPr txBox="1"/>
            <p:nvPr/>
          </p:nvSpPr>
          <p:spPr>
            <a:xfrm>
              <a:off x="0" y="-57150"/>
              <a:ext cx="1323028" cy="2928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5"/>
          <p:cNvSpPr/>
          <p:nvPr/>
        </p:nvSpPr>
        <p:spPr>
          <a:xfrm flipH="1" rot="10800000">
            <a:off x="-5263627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5"/>
          <p:cNvSpPr txBox="1"/>
          <p:nvPr/>
        </p:nvSpPr>
        <p:spPr>
          <a:xfrm>
            <a:off x="6173229" y="1133475"/>
            <a:ext cx="11086071" cy="9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96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</p:txBody>
      </p:sp>
      <p:sp>
        <p:nvSpPr>
          <p:cNvPr id="335" name="Google Shape;335;p15"/>
          <p:cNvSpPr txBox="1"/>
          <p:nvPr/>
        </p:nvSpPr>
        <p:spPr>
          <a:xfrm>
            <a:off x="6656879" y="4143299"/>
            <a:ext cx="10602421" cy="198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1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La implementación de esta plataforma no solo contribuirá a la inclusión educativa, sino que también tendrá un impacto positivo en la formación profesional, capacitando a los estudiantes para crear soluciones tecnológicas que cumplen con los estándares de accesibilidad actuales y futuros.</a:t>
            </a:r>
            <a:endParaRPr/>
          </a:p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71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7272208" y="2743469"/>
            <a:ext cx="8888114" cy="116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53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Impacto Esperado: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7514033" y="6276343"/>
            <a:ext cx="8888114" cy="116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53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Próximos Pasos:</a:t>
            </a:r>
            <a:endParaRPr/>
          </a:p>
        </p:txBody>
      </p:sp>
      <p:sp>
        <p:nvSpPr>
          <p:cNvPr id="338" name="Google Shape;338;p15"/>
          <p:cNvSpPr txBox="1"/>
          <p:nvPr/>
        </p:nvSpPr>
        <p:spPr>
          <a:xfrm>
            <a:off x="6656879" y="7677705"/>
            <a:ext cx="10602421" cy="118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1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Con la finalización del proyecto, se espera su implementación en un entorno real, junto con un plan de soporte y mantenimiento continuo, para garantizar que la plataforma siga siendo accesible y eficaz para todos los usuarios.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14273358" y="5706343"/>
            <a:ext cx="4014642" cy="389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1644" lvl="1" marL="163290" marR="0" rtl="0" algn="l">
              <a:lnSpc>
                <a:spcPct val="139947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756"/>
              <a:buFont typeface="Arial"/>
              <a:buChar char="•"/>
            </a:pPr>
            <a:r>
              <a:rPr b="0" i="0" lang="en-US" sz="756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https://www.canva.com/design/DAGPFO7OrFE/X21pxWXMTxmL4Ra8p6ApvQ/edit?utm_content=DAGPFO7OrFE&amp;utm_campaign=designshare&amp;utm_medium=link2&amp;utm_source=sharebutton</a:t>
            </a:r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>
            <a:off x="14350077" y="-466299"/>
            <a:ext cx="4240165" cy="11118226"/>
            <a:chOff x="0" y="-57150"/>
            <a:chExt cx="1116751" cy="2928257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1116751" cy="2871107"/>
            </a:xfrm>
            <a:custGeom>
              <a:rect b="b" l="l" r="r" t="t"/>
              <a:pathLst>
                <a:path extrusionOk="0" h="2871107" w="1116751">
                  <a:moveTo>
                    <a:pt x="0" y="0"/>
                  </a:moveTo>
                  <a:lnTo>
                    <a:pt x="1116751" y="0"/>
                  </a:lnTo>
                  <a:lnTo>
                    <a:pt x="1116751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96" name="Google Shape;96;p2"/>
            <p:cNvSpPr txBox="1"/>
            <p:nvPr/>
          </p:nvSpPr>
          <p:spPr>
            <a:xfrm>
              <a:off x="0" y="-57150"/>
              <a:ext cx="1116751" cy="2928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/>
          <p:nvPr/>
        </p:nvSpPr>
        <p:spPr>
          <a:xfrm rot="10800000">
            <a:off x="14350077" y="0"/>
            <a:ext cx="11372026" cy="10287000"/>
          </a:xfrm>
          <a:custGeom>
            <a:rect b="b" l="l" r="r" t="t"/>
            <a:pathLst>
              <a:path extrusionOk="0" h="10287000" w="11372026">
                <a:moveTo>
                  <a:pt x="0" y="0"/>
                </a:moveTo>
                <a:lnTo>
                  <a:pt x="11372027" y="0"/>
                </a:lnTo>
                <a:lnTo>
                  <a:pt x="113720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-5270" l="0" r="0" t="-5271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-137548" y="878513"/>
            <a:ext cx="4491645" cy="300374"/>
          </a:xfrm>
          <a:custGeom>
            <a:rect b="b" l="l" r="r" t="t"/>
            <a:pathLst>
              <a:path extrusionOk="0" h="300374" w="4491645">
                <a:moveTo>
                  <a:pt x="0" y="0"/>
                </a:moveTo>
                <a:lnTo>
                  <a:pt x="4491645" y="0"/>
                </a:lnTo>
                <a:lnTo>
                  <a:pt x="4491645" y="300374"/>
                </a:lnTo>
                <a:lnTo>
                  <a:pt x="0" y="30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1028700" y="1045537"/>
            <a:ext cx="11691790" cy="122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028700" y="2933077"/>
            <a:ext cx="12659219" cy="2501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Spintech: </a:t>
            </a:r>
            <a:r>
              <a:rPr b="0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Plataforma de Aprendizaje Personalizado para Personas con Discapacidades.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84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84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busca desarrollar una plataforma de aprendizaje en línea personalizada para personas con diversas discapacidades, facilitando su acceso a la educación mediante herramientas y recursos adaptados a sus necesidades específicas.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028700" y="2177107"/>
            <a:ext cx="9665293" cy="803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4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Nombre del Proyecto: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028700" y="3404119"/>
            <a:ext cx="9665293" cy="803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4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Descripción Breve: 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028700" y="5645965"/>
            <a:ext cx="9177571" cy="803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4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Justificación de la Relevancia :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028700" y="6528051"/>
            <a:ext cx="12659219" cy="3758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448" lvl="1" marL="51489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384"/>
              <a:buFont typeface="Arial"/>
              <a:buChar char="•"/>
            </a:pPr>
            <a:r>
              <a:rPr b="1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Accesibilidad Digital: </a:t>
            </a:r>
            <a:r>
              <a:rPr b="0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es relevante porque responde a la creciente demanda por soluciones tecnológicas inclusivas que aseguren la accesibilidad para usuarios con discapacidades.</a:t>
            </a:r>
            <a:endParaRPr/>
          </a:p>
          <a:p>
            <a:pPr indent="-257448" lvl="1" marL="51489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384"/>
              <a:buFont typeface="Arial"/>
              <a:buChar char="•"/>
            </a:pPr>
            <a:r>
              <a:rPr b="1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Demanda del Mercado:</a:t>
            </a:r>
            <a:r>
              <a:rPr b="0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 Capacita a los estudiantes en el desarrollo de software que cumple con normativas de accesibilidad, preparándolos para el mercado laboral actual.</a:t>
            </a:r>
            <a:endParaRPr/>
          </a:p>
          <a:p>
            <a:pPr indent="-257448" lvl="1" marL="51489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384"/>
              <a:buFont typeface="Arial"/>
              <a:buChar char="•"/>
            </a:pPr>
            <a:r>
              <a:rPr b="1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Innovación en Educación: </a:t>
            </a:r>
            <a:r>
              <a:rPr b="0" i="0" lang="en-US" sz="2384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combina tecnología y educación, abriendo oportunidades en sectores que buscan mejorar la accesibilidad en plataformas educativas.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C1D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0" y="-451778"/>
            <a:ext cx="5023373" cy="11045896"/>
            <a:chOff x="0" y="-38100"/>
            <a:chExt cx="1323028" cy="2909207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1323028" cy="2871107"/>
            </a:xfrm>
            <a:custGeom>
              <a:rect b="b" l="l" r="r" t="t"/>
              <a:pathLst>
                <a:path extrusionOk="0"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1" name="Google Shape;111;p3"/>
            <p:cNvSpPr txBox="1"/>
            <p:nvPr/>
          </p:nvSpPr>
          <p:spPr>
            <a:xfrm>
              <a:off x="0" y="-38100"/>
              <a:ext cx="1323028" cy="2909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3"/>
          <p:cNvSpPr/>
          <p:nvPr/>
        </p:nvSpPr>
        <p:spPr>
          <a:xfrm flipH="1" rot="10800000">
            <a:off x="-5263627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3" name="Google Shape;113;p3"/>
          <p:cNvGrpSpPr/>
          <p:nvPr/>
        </p:nvGrpSpPr>
        <p:grpSpPr>
          <a:xfrm>
            <a:off x="6879424" y="4613828"/>
            <a:ext cx="9316465" cy="1369393"/>
            <a:chOff x="0" y="-76200"/>
            <a:chExt cx="1928474" cy="283459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1928474" cy="207259"/>
            </a:xfrm>
            <a:custGeom>
              <a:rect b="b" l="l" r="r" t="t"/>
              <a:pathLst>
                <a:path extrusionOk="0"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6173229" y="839214"/>
            <a:ext cx="11086071" cy="1762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Competencias del Perfil de Egreso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6173229" y="2912706"/>
            <a:ext cx="11086071" cy="41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RELACIÓN CON EL PERFIL DE EGRESO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8299674" y="3859242"/>
            <a:ext cx="6475964" cy="760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4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Áreas de Desempeño: </a:t>
            </a:r>
            <a:endParaRPr/>
          </a:p>
        </p:txBody>
      </p:sp>
      <p:grpSp>
        <p:nvGrpSpPr>
          <p:cNvPr id="119" name="Google Shape;119;p3"/>
          <p:cNvGrpSpPr/>
          <p:nvPr/>
        </p:nvGrpSpPr>
        <p:grpSpPr>
          <a:xfrm>
            <a:off x="6879424" y="5905959"/>
            <a:ext cx="9316465" cy="1369393"/>
            <a:chOff x="0" y="-76200"/>
            <a:chExt cx="1928474" cy="283459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1928474" cy="207259"/>
            </a:xfrm>
            <a:custGeom>
              <a:rect b="b" l="l" r="r" t="t"/>
              <a:pathLst>
                <a:path extrusionOk="0"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6879424" y="7198091"/>
            <a:ext cx="9316465" cy="1369393"/>
            <a:chOff x="0" y="-76200"/>
            <a:chExt cx="1928474" cy="283459"/>
          </a:xfrm>
        </p:grpSpPr>
        <p:sp>
          <p:nvSpPr>
            <p:cNvPr id="123" name="Google Shape;123;p3"/>
            <p:cNvSpPr/>
            <p:nvPr/>
          </p:nvSpPr>
          <p:spPr>
            <a:xfrm>
              <a:off x="0" y="0"/>
              <a:ext cx="1928474" cy="207259"/>
            </a:xfrm>
            <a:custGeom>
              <a:rect b="b" l="l" r="r" t="t"/>
              <a:pathLst>
                <a:path extrusionOk="0"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7234617" y="5146789"/>
            <a:ext cx="8606079" cy="68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7234617" y="6438921"/>
            <a:ext cx="8606079" cy="68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Aseguramiento de Calidad de Software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7234617" y="7731053"/>
            <a:ext cx="8606079" cy="68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Gestión de Proyectos Informáticos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 flipH="1">
            <a:off x="14037373" y="443589"/>
            <a:ext cx="4491645" cy="300374"/>
          </a:xfrm>
          <a:custGeom>
            <a:rect b="b" l="l" r="r" t="t"/>
            <a:pathLst>
              <a:path extrusionOk="0" h="300374" w="4491645">
                <a:moveTo>
                  <a:pt x="4491645" y="0"/>
                </a:moveTo>
                <a:lnTo>
                  <a:pt x="0" y="0"/>
                </a:lnTo>
                <a:lnTo>
                  <a:pt x="0" y="300375"/>
                </a:lnTo>
                <a:lnTo>
                  <a:pt x="4491645" y="300375"/>
                </a:lnTo>
                <a:lnTo>
                  <a:pt x="44916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9" name="Google Shape;129;p3"/>
          <p:cNvGrpSpPr/>
          <p:nvPr/>
        </p:nvGrpSpPr>
        <p:grpSpPr>
          <a:xfrm>
            <a:off x="6879424" y="8570521"/>
            <a:ext cx="9316465" cy="1369393"/>
            <a:chOff x="0" y="-76200"/>
            <a:chExt cx="1928474" cy="283459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928474" cy="207259"/>
            </a:xfrm>
            <a:custGeom>
              <a:rect b="b" l="l" r="r" t="t"/>
              <a:pathLst>
                <a:path extrusionOk="0"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7234617" y="9103482"/>
            <a:ext cx="8606079" cy="68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Análisis y Evaluación de Soluciones Informáticas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C1D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0" y="-451778"/>
            <a:ext cx="5023373" cy="11045896"/>
            <a:chOff x="0" y="-38100"/>
            <a:chExt cx="1323028" cy="2909207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1323028" cy="2871107"/>
            </a:xfrm>
            <a:custGeom>
              <a:rect b="b" l="l" r="r" t="t"/>
              <a:pathLst>
                <a:path extrusionOk="0"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9" name="Google Shape;139;p4"/>
            <p:cNvSpPr txBox="1"/>
            <p:nvPr/>
          </p:nvSpPr>
          <p:spPr>
            <a:xfrm>
              <a:off x="0" y="-38100"/>
              <a:ext cx="1323028" cy="2909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"/>
          <p:cNvSpPr/>
          <p:nvPr/>
        </p:nvSpPr>
        <p:spPr>
          <a:xfrm flipH="1" rot="10800000">
            <a:off x="-5263627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1" name="Google Shape;141;p4"/>
          <p:cNvGrpSpPr/>
          <p:nvPr/>
        </p:nvGrpSpPr>
        <p:grpSpPr>
          <a:xfrm>
            <a:off x="7553106" y="4006013"/>
            <a:ext cx="8730090" cy="1223539"/>
            <a:chOff x="0" y="-76200"/>
            <a:chExt cx="2022514" cy="283459"/>
          </a:xfrm>
        </p:grpSpPr>
        <p:sp>
          <p:nvSpPr>
            <p:cNvPr id="142" name="Google Shape;142;p4"/>
            <p:cNvSpPr/>
            <p:nvPr/>
          </p:nvSpPr>
          <p:spPr>
            <a:xfrm>
              <a:off x="0" y="0"/>
              <a:ext cx="2022514" cy="207259"/>
            </a:xfrm>
            <a:custGeom>
              <a:rect b="b" l="l" r="r" t="t"/>
              <a:pathLst>
                <a:path extrusionOk="0"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4"/>
          <p:cNvSpPr txBox="1"/>
          <p:nvPr/>
        </p:nvSpPr>
        <p:spPr>
          <a:xfrm>
            <a:off x="6173229" y="839214"/>
            <a:ext cx="11086071" cy="1762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Competencias del Perfil de Egreso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6173229" y="2778721"/>
            <a:ext cx="11086071" cy="41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RELACIÓN CON EL PERFIL DE EGRESO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7272208" y="3345568"/>
            <a:ext cx="8888114" cy="760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4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Competencias: </a:t>
            </a: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>
            <a:off x="7553106" y="5160520"/>
            <a:ext cx="8730090" cy="1223539"/>
            <a:chOff x="0" y="-76200"/>
            <a:chExt cx="2022514" cy="283459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2022514" cy="207259"/>
            </a:xfrm>
            <a:custGeom>
              <a:rect b="b" l="l" r="r" t="t"/>
              <a:pathLst>
                <a:path extrusionOk="0"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7553106" y="6315027"/>
            <a:ext cx="8730090" cy="1223539"/>
            <a:chOff x="0" y="-76200"/>
            <a:chExt cx="2022514" cy="283459"/>
          </a:xfrm>
        </p:grpSpPr>
        <p:sp>
          <p:nvSpPr>
            <p:cNvPr id="151" name="Google Shape;151;p4"/>
            <p:cNvSpPr/>
            <p:nvPr/>
          </p:nvSpPr>
          <p:spPr>
            <a:xfrm>
              <a:off x="0" y="0"/>
              <a:ext cx="2022514" cy="207259"/>
            </a:xfrm>
            <a:custGeom>
              <a:rect b="b" l="l" r="r" t="t"/>
              <a:pathLst>
                <a:path extrusionOk="0"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7885943" y="4464567"/>
            <a:ext cx="8064415" cy="7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9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Desarrollar soluciones de software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7885943" y="5619074"/>
            <a:ext cx="8064415" cy="7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9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realizar pruebas de certificación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7885943" y="6773582"/>
            <a:ext cx="8064415" cy="7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9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gestionar proyectos informáticos</a:t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 flipH="1">
            <a:off x="14037373" y="443589"/>
            <a:ext cx="4491645" cy="300374"/>
          </a:xfrm>
          <a:custGeom>
            <a:rect b="b" l="l" r="r" t="t"/>
            <a:pathLst>
              <a:path extrusionOk="0" h="300374" w="4491645">
                <a:moveTo>
                  <a:pt x="4491645" y="0"/>
                </a:moveTo>
                <a:lnTo>
                  <a:pt x="0" y="0"/>
                </a:lnTo>
                <a:lnTo>
                  <a:pt x="0" y="300375"/>
                </a:lnTo>
                <a:lnTo>
                  <a:pt x="4491645" y="300375"/>
                </a:lnTo>
                <a:lnTo>
                  <a:pt x="44916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4"/>
          <p:cNvGrpSpPr/>
          <p:nvPr/>
        </p:nvGrpSpPr>
        <p:grpSpPr>
          <a:xfrm>
            <a:off x="7553106" y="7469535"/>
            <a:ext cx="8730090" cy="1223539"/>
            <a:chOff x="0" y="-76200"/>
            <a:chExt cx="2022514" cy="283459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2022514" cy="207259"/>
            </a:xfrm>
            <a:custGeom>
              <a:rect b="b" l="l" r="r" t="t"/>
              <a:pathLst>
                <a:path extrusionOk="0"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4"/>
          <p:cNvGrpSpPr/>
          <p:nvPr/>
        </p:nvGrpSpPr>
        <p:grpSpPr>
          <a:xfrm>
            <a:off x="7553106" y="8624042"/>
            <a:ext cx="8730090" cy="1223539"/>
            <a:chOff x="0" y="-76200"/>
            <a:chExt cx="2022514" cy="283459"/>
          </a:xfrm>
        </p:grpSpPr>
        <p:sp>
          <p:nvSpPr>
            <p:cNvPr id="161" name="Google Shape;161;p4"/>
            <p:cNvSpPr/>
            <p:nvPr/>
          </p:nvSpPr>
          <p:spPr>
            <a:xfrm>
              <a:off x="0" y="0"/>
              <a:ext cx="2022514" cy="207259"/>
            </a:xfrm>
            <a:custGeom>
              <a:rect b="b" l="l" r="r" t="t"/>
              <a:pathLst>
                <a:path extrusionOk="0"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 txBox="1"/>
          <p:nvPr/>
        </p:nvSpPr>
        <p:spPr>
          <a:xfrm>
            <a:off x="7885943" y="7928089"/>
            <a:ext cx="8064415" cy="7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9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construir modelos de datos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7885943" y="9082596"/>
            <a:ext cx="8064415" cy="7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9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implementar soluciones sistémicas.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5"/>
          <p:cNvGrpSpPr/>
          <p:nvPr/>
        </p:nvGrpSpPr>
        <p:grpSpPr>
          <a:xfrm rot="10800000">
            <a:off x="-1860361" y="-1678366"/>
            <a:ext cx="22008723" cy="3303091"/>
            <a:chOff x="0" y="-57150"/>
            <a:chExt cx="5796536" cy="869950"/>
          </a:xfrm>
        </p:grpSpPr>
        <p:sp>
          <p:nvSpPr>
            <p:cNvPr id="170" name="Google Shape;170;p5"/>
            <p:cNvSpPr/>
            <p:nvPr/>
          </p:nvSpPr>
          <p:spPr>
            <a:xfrm>
              <a:off x="0" y="0"/>
              <a:ext cx="5796536" cy="812800"/>
            </a:xfrm>
            <a:custGeom>
              <a:rect b="b" l="l" r="r" t="t"/>
              <a:pathLst>
                <a:path extrusionOk="0"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171" name="Google Shape;171;p5"/>
            <p:cNvSpPr txBox="1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5"/>
          <p:cNvSpPr/>
          <p:nvPr/>
        </p:nvSpPr>
        <p:spPr>
          <a:xfrm rot="5400000">
            <a:off x="-559980" y="-18000226"/>
            <a:ext cx="19407960" cy="19407960"/>
          </a:xfrm>
          <a:custGeom>
            <a:rect b="b" l="l" r="r" t="t"/>
            <a:pathLst>
              <a:path extrusionOk="0"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5"/>
          <p:cNvSpPr txBox="1"/>
          <p:nvPr/>
        </p:nvSpPr>
        <p:spPr>
          <a:xfrm>
            <a:off x="835194" y="2025972"/>
            <a:ext cx="10399829" cy="920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2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Factibilidad del Proyecto</a:t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802956" y="2957552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Duración del Semestre:</a:t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770718" y="3956081"/>
            <a:ext cx="16879736" cy="1337835"/>
            <a:chOff x="0" y="-57150"/>
            <a:chExt cx="4894861" cy="387951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4894861" cy="330801"/>
            </a:xfrm>
            <a:custGeom>
              <a:rect b="b" l="l" r="r" t="t"/>
              <a:pathLst>
                <a:path extrusionOk="0" h="330801" w="4894861">
                  <a:moveTo>
                    <a:pt x="45865" y="0"/>
                  </a:moveTo>
                  <a:lnTo>
                    <a:pt x="4848995" y="0"/>
                  </a:lnTo>
                  <a:cubicBezTo>
                    <a:pt x="4874326" y="0"/>
                    <a:pt x="4894861" y="20535"/>
                    <a:pt x="4894861" y="45865"/>
                  </a:cubicBezTo>
                  <a:lnTo>
                    <a:pt x="4894861" y="284936"/>
                  </a:lnTo>
                  <a:cubicBezTo>
                    <a:pt x="4894861" y="297100"/>
                    <a:pt x="4890028" y="308766"/>
                    <a:pt x="4881427" y="317367"/>
                  </a:cubicBezTo>
                  <a:cubicBezTo>
                    <a:pt x="4872825" y="325969"/>
                    <a:pt x="4861159" y="330801"/>
                    <a:pt x="4848995" y="330801"/>
                  </a:cubicBezTo>
                  <a:lnTo>
                    <a:pt x="45865" y="330801"/>
                  </a:lnTo>
                  <a:cubicBezTo>
                    <a:pt x="20535" y="330801"/>
                    <a:pt x="0" y="310267"/>
                    <a:pt x="0" y="284936"/>
                  </a:cubicBezTo>
                  <a:lnTo>
                    <a:pt x="0" y="45865"/>
                  </a:lnTo>
                  <a:cubicBezTo>
                    <a:pt x="0" y="20535"/>
                    <a:pt x="20535" y="0"/>
                    <a:pt x="45865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0" y="-57150"/>
              <a:ext cx="4894860" cy="387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835194" y="6402449"/>
            <a:ext cx="16815257" cy="1330904"/>
            <a:chOff x="0" y="-57150"/>
            <a:chExt cx="4876163" cy="385942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4876163" cy="328792"/>
            </a:xfrm>
            <a:custGeom>
              <a:rect b="b" l="l" r="r" t="t"/>
              <a:pathLst>
                <a:path extrusionOk="0" h="328792" w="4876163">
                  <a:moveTo>
                    <a:pt x="46041" y="0"/>
                  </a:moveTo>
                  <a:lnTo>
                    <a:pt x="4830122" y="0"/>
                  </a:lnTo>
                  <a:cubicBezTo>
                    <a:pt x="4842333" y="0"/>
                    <a:pt x="4854044" y="4851"/>
                    <a:pt x="4862678" y="13485"/>
                  </a:cubicBezTo>
                  <a:cubicBezTo>
                    <a:pt x="4871312" y="22119"/>
                    <a:pt x="4876163" y="33830"/>
                    <a:pt x="4876163" y="46041"/>
                  </a:cubicBezTo>
                  <a:lnTo>
                    <a:pt x="4876163" y="282751"/>
                  </a:lnTo>
                  <a:cubicBezTo>
                    <a:pt x="4876163" y="294961"/>
                    <a:pt x="4871312" y="306672"/>
                    <a:pt x="4862678" y="315306"/>
                  </a:cubicBezTo>
                  <a:cubicBezTo>
                    <a:pt x="4854044" y="323941"/>
                    <a:pt x="4842333" y="328792"/>
                    <a:pt x="4830122" y="328792"/>
                  </a:cubicBezTo>
                  <a:lnTo>
                    <a:pt x="46041" y="328792"/>
                  </a:lnTo>
                  <a:cubicBezTo>
                    <a:pt x="33830" y="328792"/>
                    <a:pt x="22119" y="323941"/>
                    <a:pt x="13485" y="315306"/>
                  </a:cubicBezTo>
                  <a:cubicBezTo>
                    <a:pt x="4851" y="306672"/>
                    <a:pt x="0" y="294961"/>
                    <a:pt x="0" y="282751"/>
                  </a:cubicBezTo>
                  <a:lnTo>
                    <a:pt x="0" y="46041"/>
                  </a:lnTo>
                  <a:cubicBezTo>
                    <a:pt x="0" y="33830"/>
                    <a:pt x="4851" y="22119"/>
                    <a:pt x="13485" y="13485"/>
                  </a:cubicBezTo>
                  <a:cubicBezTo>
                    <a:pt x="22119" y="4851"/>
                    <a:pt x="33830" y="0"/>
                    <a:pt x="46041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0" y="-57150"/>
              <a:ext cx="4876163" cy="385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835194" y="8699529"/>
            <a:ext cx="16815257" cy="1337477"/>
            <a:chOff x="0" y="-57150"/>
            <a:chExt cx="4876163" cy="387848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4876163" cy="330698"/>
            </a:xfrm>
            <a:custGeom>
              <a:rect b="b" l="l" r="r" t="t"/>
              <a:pathLst>
                <a:path extrusionOk="0" h="330698" w="4876163">
                  <a:moveTo>
                    <a:pt x="46041" y="0"/>
                  </a:moveTo>
                  <a:lnTo>
                    <a:pt x="4830122" y="0"/>
                  </a:lnTo>
                  <a:cubicBezTo>
                    <a:pt x="4842333" y="0"/>
                    <a:pt x="4854044" y="4851"/>
                    <a:pt x="4862678" y="13485"/>
                  </a:cubicBezTo>
                  <a:cubicBezTo>
                    <a:pt x="4871312" y="22119"/>
                    <a:pt x="4876163" y="33830"/>
                    <a:pt x="4876163" y="46041"/>
                  </a:cubicBezTo>
                  <a:lnTo>
                    <a:pt x="4876163" y="284657"/>
                  </a:lnTo>
                  <a:cubicBezTo>
                    <a:pt x="4876163" y="296868"/>
                    <a:pt x="4871312" y="308578"/>
                    <a:pt x="4862678" y="317213"/>
                  </a:cubicBezTo>
                  <a:cubicBezTo>
                    <a:pt x="4854044" y="325847"/>
                    <a:pt x="4842333" y="330698"/>
                    <a:pt x="4830122" y="330698"/>
                  </a:cubicBezTo>
                  <a:lnTo>
                    <a:pt x="46041" y="330698"/>
                  </a:lnTo>
                  <a:cubicBezTo>
                    <a:pt x="33830" y="330698"/>
                    <a:pt x="22119" y="325847"/>
                    <a:pt x="13485" y="317213"/>
                  </a:cubicBezTo>
                  <a:cubicBezTo>
                    <a:pt x="4851" y="308578"/>
                    <a:pt x="0" y="296868"/>
                    <a:pt x="0" y="284657"/>
                  </a:cubicBezTo>
                  <a:lnTo>
                    <a:pt x="0" y="46041"/>
                  </a:lnTo>
                  <a:cubicBezTo>
                    <a:pt x="0" y="33830"/>
                    <a:pt x="4851" y="22119"/>
                    <a:pt x="13485" y="13485"/>
                  </a:cubicBezTo>
                  <a:cubicBezTo>
                    <a:pt x="22119" y="4851"/>
                    <a:pt x="33830" y="0"/>
                    <a:pt x="46041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0" y="-57150"/>
              <a:ext cx="4876163" cy="387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5"/>
          <p:cNvSpPr txBox="1"/>
          <p:nvPr/>
        </p:nvSpPr>
        <p:spPr>
          <a:xfrm>
            <a:off x="1053821" y="4277593"/>
            <a:ext cx="16205479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ESTÁ DISEÑADO PARA COMPLETARSE DENTRO DEL SEMESTRE ACADÉMICO, CON UN CRONOGRAMA DE 17 SEMANAS QUE ASEGURA LA FINALIZACIÓN A TIEMPO DE CADA FASE.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1118297" y="6723961"/>
            <a:ext cx="16141003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LAS HORAS DISPONIBLES PARA LA ASIGNATURA SON SUFICIENTES, Y LA METODOLOGÍA TRADICIONAL PERMITE UN USO EFICIENTE DE ESTE TIEMPO.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1118297" y="9021040"/>
            <a:ext cx="16141003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CUENTA CON TODOS LOS RECURSOS NECESARIOS (SOFTWARE DE GESTIÓN, HERRAMIENTAS DE DESARROLLO Y PRUEBAS), LO QUE FACILITA LA IMPLEMENTACIÓN SIN NECESIDAD DE ADQUIRIR RECURSOS ADICIONALES.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835194" y="5402151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Horas Asignadas a la Asignatura: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835194" y="7841589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Materiales Requeridos: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6"/>
          <p:cNvGrpSpPr/>
          <p:nvPr/>
        </p:nvGrpSpPr>
        <p:grpSpPr>
          <a:xfrm rot="10800000">
            <a:off x="-1860361" y="-1678366"/>
            <a:ext cx="22008723" cy="3303091"/>
            <a:chOff x="0" y="-57150"/>
            <a:chExt cx="5796536" cy="869950"/>
          </a:xfrm>
        </p:grpSpPr>
        <p:sp>
          <p:nvSpPr>
            <p:cNvPr id="194" name="Google Shape;194;p6"/>
            <p:cNvSpPr/>
            <p:nvPr/>
          </p:nvSpPr>
          <p:spPr>
            <a:xfrm>
              <a:off x="0" y="0"/>
              <a:ext cx="5796536" cy="812800"/>
            </a:xfrm>
            <a:custGeom>
              <a:rect b="b" l="l" r="r" t="t"/>
              <a:pathLst>
                <a:path extrusionOk="0"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195" name="Google Shape;195;p6"/>
            <p:cNvSpPr txBox="1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6"/>
          <p:cNvSpPr/>
          <p:nvPr/>
        </p:nvSpPr>
        <p:spPr>
          <a:xfrm rot="5400000">
            <a:off x="-559980" y="-18000226"/>
            <a:ext cx="19407960" cy="19407960"/>
          </a:xfrm>
          <a:custGeom>
            <a:rect b="b" l="l" r="r" t="t"/>
            <a:pathLst>
              <a:path extrusionOk="0"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6"/>
          <p:cNvSpPr txBox="1"/>
          <p:nvPr/>
        </p:nvSpPr>
        <p:spPr>
          <a:xfrm>
            <a:off x="835194" y="1894338"/>
            <a:ext cx="10399829" cy="920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2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Factibilidad del Proyecto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802956" y="2948027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Factores Externos Favorables:</a:t>
            </a:r>
            <a:endParaRPr/>
          </a:p>
        </p:txBody>
      </p:sp>
      <p:grpSp>
        <p:nvGrpSpPr>
          <p:cNvPr id="199" name="Google Shape;199;p6"/>
          <p:cNvGrpSpPr/>
          <p:nvPr/>
        </p:nvGrpSpPr>
        <p:grpSpPr>
          <a:xfrm>
            <a:off x="770718" y="3946556"/>
            <a:ext cx="15140616" cy="1337835"/>
            <a:chOff x="0" y="-57150"/>
            <a:chExt cx="4390544" cy="387951"/>
          </a:xfrm>
        </p:grpSpPr>
        <p:sp>
          <p:nvSpPr>
            <p:cNvPr id="200" name="Google Shape;200;p6"/>
            <p:cNvSpPr/>
            <p:nvPr/>
          </p:nvSpPr>
          <p:spPr>
            <a:xfrm>
              <a:off x="0" y="0"/>
              <a:ext cx="4390544" cy="330801"/>
            </a:xfrm>
            <a:custGeom>
              <a:rect b="b" l="l" r="r" t="t"/>
              <a:pathLst>
                <a:path extrusionOk="0" h="330801" w="4390544">
                  <a:moveTo>
                    <a:pt x="51133" y="0"/>
                  </a:moveTo>
                  <a:lnTo>
                    <a:pt x="4339410" y="0"/>
                  </a:lnTo>
                  <a:cubicBezTo>
                    <a:pt x="4352972" y="0"/>
                    <a:pt x="4365978" y="5387"/>
                    <a:pt x="4375567" y="14977"/>
                  </a:cubicBezTo>
                  <a:cubicBezTo>
                    <a:pt x="4385156" y="24566"/>
                    <a:pt x="4390544" y="37572"/>
                    <a:pt x="4390544" y="51133"/>
                  </a:cubicBezTo>
                  <a:lnTo>
                    <a:pt x="4390544" y="279668"/>
                  </a:lnTo>
                  <a:cubicBezTo>
                    <a:pt x="4390544" y="293229"/>
                    <a:pt x="4385156" y="306235"/>
                    <a:pt x="4375567" y="315824"/>
                  </a:cubicBezTo>
                  <a:cubicBezTo>
                    <a:pt x="4365978" y="325414"/>
                    <a:pt x="4352972" y="330801"/>
                    <a:pt x="4339410" y="330801"/>
                  </a:cubicBezTo>
                  <a:lnTo>
                    <a:pt x="51133" y="330801"/>
                  </a:lnTo>
                  <a:cubicBezTo>
                    <a:pt x="22893" y="330801"/>
                    <a:pt x="0" y="307908"/>
                    <a:pt x="0" y="279668"/>
                  </a:cubicBezTo>
                  <a:lnTo>
                    <a:pt x="0" y="51133"/>
                  </a:lnTo>
                  <a:cubicBezTo>
                    <a:pt x="0" y="37572"/>
                    <a:pt x="5387" y="24566"/>
                    <a:pt x="14977" y="14977"/>
                  </a:cubicBezTo>
                  <a:cubicBezTo>
                    <a:pt x="24566" y="5387"/>
                    <a:pt x="37572" y="0"/>
                    <a:pt x="51133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 txBox="1"/>
            <p:nvPr/>
          </p:nvSpPr>
          <p:spPr>
            <a:xfrm>
              <a:off x="0" y="-57150"/>
              <a:ext cx="4390544" cy="387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6"/>
          <p:cNvGrpSpPr/>
          <p:nvPr/>
        </p:nvGrpSpPr>
        <p:grpSpPr>
          <a:xfrm>
            <a:off x="835194" y="6722837"/>
            <a:ext cx="15076140" cy="1425499"/>
            <a:chOff x="0" y="-57150"/>
            <a:chExt cx="4371846" cy="413372"/>
          </a:xfrm>
        </p:grpSpPr>
        <p:sp>
          <p:nvSpPr>
            <p:cNvPr id="203" name="Google Shape;203;p6"/>
            <p:cNvSpPr/>
            <p:nvPr/>
          </p:nvSpPr>
          <p:spPr>
            <a:xfrm>
              <a:off x="0" y="0"/>
              <a:ext cx="4371846" cy="356222"/>
            </a:xfrm>
            <a:custGeom>
              <a:rect b="b" l="l" r="r" t="t"/>
              <a:pathLst>
                <a:path extrusionOk="0" h="356222" w="4371846">
                  <a:moveTo>
                    <a:pt x="51352" y="0"/>
                  </a:moveTo>
                  <a:lnTo>
                    <a:pt x="4320494" y="0"/>
                  </a:lnTo>
                  <a:cubicBezTo>
                    <a:pt x="4348855" y="0"/>
                    <a:pt x="4371846" y="22991"/>
                    <a:pt x="4371846" y="51352"/>
                  </a:cubicBezTo>
                  <a:lnTo>
                    <a:pt x="4371846" y="304870"/>
                  </a:lnTo>
                  <a:cubicBezTo>
                    <a:pt x="4371846" y="333231"/>
                    <a:pt x="4348855" y="356222"/>
                    <a:pt x="4320494" y="356222"/>
                  </a:cubicBezTo>
                  <a:lnTo>
                    <a:pt x="51352" y="356222"/>
                  </a:lnTo>
                  <a:cubicBezTo>
                    <a:pt x="22991" y="356222"/>
                    <a:pt x="0" y="333231"/>
                    <a:pt x="0" y="304870"/>
                  </a:cubicBezTo>
                  <a:lnTo>
                    <a:pt x="0" y="51352"/>
                  </a:lnTo>
                  <a:cubicBezTo>
                    <a:pt x="0" y="22991"/>
                    <a:pt x="22991" y="0"/>
                    <a:pt x="51352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0" y="-57150"/>
              <a:ext cx="4371846" cy="413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6"/>
          <p:cNvGrpSpPr/>
          <p:nvPr/>
        </p:nvGrpSpPr>
        <p:grpSpPr>
          <a:xfrm>
            <a:off x="835194" y="8491022"/>
            <a:ext cx="15076140" cy="1337477"/>
            <a:chOff x="0" y="-57150"/>
            <a:chExt cx="4371846" cy="387848"/>
          </a:xfrm>
        </p:grpSpPr>
        <p:sp>
          <p:nvSpPr>
            <p:cNvPr id="206" name="Google Shape;206;p6"/>
            <p:cNvSpPr/>
            <p:nvPr/>
          </p:nvSpPr>
          <p:spPr>
            <a:xfrm>
              <a:off x="0" y="0"/>
              <a:ext cx="4371846" cy="330698"/>
            </a:xfrm>
            <a:custGeom>
              <a:rect b="b" l="l" r="r" t="t"/>
              <a:pathLst>
                <a:path extrusionOk="0" h="330698" w="4371846">
                  <a:moveTo>
                    <a:pt x="51352" y="0"/>
                  </a:moveTo>
                  <a:lnTo>
                    <a:pt x="4320494" y="0"/>
                  </a:lnTo>
                  <a:cubicBezTo>
                    <a:pt x="4348855" y="0"/>
                    <a:pt x="4371846" y="22991"/>
                    <a:pt x="4371846" y="51352"/>
                  </a:cubicBezTo>
                  <a:lnTo>
                    <a:pt x="4371846" y="279346"/>
                  </a:lnTo>
                  <a:cubicBezTo>
                    <a:pt x="4371846" y="307707"/>
                    <a:pt x="4348855" y="330698"/>
                    <a:pt x="4320494" y="330698"/>
                  </a:cubicBezTo>
                  <a:lnTo>
                    <a:pt x="51352" y="330698"/>
                  </a:lnTo>
                  <a:cubicBezTo>
                    <a:pt x="22991" y="330698"/>
                    <a:pt x="0" y="307707"/>
                    <a:pt x="0" y="279346"/>
                  </a:cubicBezTo>
                  <a:lnTo>
                    <a:pt x="0" y="51352"/>
                  </a:lnTo>
                  <a:cubicBezTo>
                    <a:pt x="0" y="22991"/>
                    <a:pt x="22991" y="0"/>
                    <a:pt x="51352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 txBox="1"/>
            <p:nvPr/>
          </p:nvSpPr>
          <p:spPr>
            <a:xfrm>
              <a:off x="0" y="-57150"/>
              <a:ext cx="4371846" cy="387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"/>
          <p:cNvSpPr txBox="1"/>
          <p:nvPr/>
        </p:nvSpPr>
        <p:spPr>
          <a:xfrm>
            <a:off x="1053821" y="4268068"/>
            <a:ext cx="12198003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DISPONIBILIDAD DE HERRAMIENTAS TECNOLÓGICAS ACCESIBLES Y EL INTERÉS EN LA INCLUSIÓN EDUCATIVA APOYAN EL DESARROLLO DEL PROYECTO.</a:t>
            </a:r>
            <a:endParaRPr/>
          </a:p>
        </p:txBody>
      </p:sp>
      <p:sp>
        <p:nvSpPr>
          <p:cNvPr id="209" name="Google Shape;209;p6"/>
          <p:cNvSpPr txBox="1"/>
          <p:nvPr/>
        </p:nvSpPr>
        <p:spPr>
          <a:xfrm>
            <a:off x="1118297" y="7015775"/>
            <a:ext cx="14451083" cy="836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646" lvl="1" marL="483294" marR="0" rtl="0" algn="just">
              <a:lnSpc>
                <a:spcPct val="154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8"/>
              <a:buFont typeface="Arial"/>
              <a:buChar char="•"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RETO 1: DIFICULTAD EN LA RECOLECCIÓN DE DATOS ESPECÍFICOS SOBRE NECESIDADES DE USUARIOS.</a:t>
            </a:r>
            <a:endParaRPr/>
          </a:p>
          <a:p>
            <a:pPr indent="-241646" lvl="1" marL="483294" marR="0" rtl="0" algn="just">
              <a:lnSpc>
                <a:spcPct val="154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8"/>
              <a:buFont typeface="Arial"/>
              <a:buChar char="•"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SOLUCIÓN: COLABORACIÓN CON EXPERTOS EN ACCESIBILIDAD.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1118297" y="8783958"/>
            <a:ext cx="12701091" cy="839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646" lvl="1" marL="483294" marR="0" rtl="0" algn="just">
              <a:lnSpc>
                <a:spcPct val="152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8"/>
              <a:buFont typeface="Arial"/>
              <a:buChar char="•"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RETO 2: POSIBLES PROBLEMAS EN LA GESTIÓN DEL TIEMPO.</a:t>
            </a:r>
            <a:endParaRPr/>
          </a:p>
          <a:p>
            <a:pPr indent="-241646" lvl="1" marL="483294" marR="0" rtl="0" algn="just">
              <a:lnSpc>
                <a:spcPct val="152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8"/>
              <a:buFont typeface="Arial"/>
              <a:buChar char="•"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SOLUCIÓN: USO DE HERRAMIENTAS DE GESTIÓN Y REVISIONES PERIÓDICAS.</a:t>
            </a:r>
            <a:endParaRPr/>
          </a:p>
        </p:txBody>
      </p:sp>
      <p:sp>
        <p:nvSpPr>
          <p:cNvPr id="211" name="Google Shape;211;p6"/>
          <p:cNvSpPr txBox="1"/>
          <p:nvPr/>
        </p:nvSpPr>
        <p:spPr>
          <a:xfrm>
            <a:off x="835194" y="5756152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Factores Externos y Soluciones: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7"/>
          <p:cNvGrpSpPr/>
          <p:nvPr/>
        </p:nvGrpSpPr>
        <p:grpSpPr>
          <a:xfrm rot="10800000">
            <a:off x="-1860361" y="-1678366"/>
            <a:ext cx="22008723" cy="3303091"/>
            <a:chOff x="0" y="-57150"/>
            <a:chExt cx="5796536" cy="869950"/>
          </a:xfrm>
        </p:grpSpPr>
        <p:sp>
          <p:nvSpPr>
            <p:cNvPr id="217" name="Google Shape;217;p7"/>
            <p:cNvSpPr/>
            <p:nvPr/>
          </p:nvSpPr>
          <p:spPr>
            <a:xfrm>
              <a:off x="0" y="0"/>
              <a:ext cx="5796536" cy="812800"/>
            </a:xfrm>
            <a:custGeom>
              <a:rect b="b" l="l" r="r" t="t"/>
              <a:pathLst>
                <a:path extrusionOk="0"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</p:sp>
        <p:sp>
          <p:nvSpPr>
            <p:cNvPr id="218" name="Google Shape;218;p7"/>
            <p:cNvSpPr txBox="1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7"/>
          <p:cNvSpPr/>
          <p:nvPr/>
        </p:nvSpPr>
        <p:spPr>
          <a:xfrm rot="5400000">
            <a:off x="-559980" y="-18000226"/>
            <a:ext cx="19407960" cy="19407960"/>
          </a:xfrm>
          <a:custGeom>
            <a:rect b="b" l="l" r="r" t="t"/>
            <a:pathLst>
              <a:path extrusionOk="0"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7"/>
          <p:cNvSpPr txBox="1"/>
          <p:nvPr/>
        </p:nvSpPr>
        <p:spPr>
          <a:xfrm>
            <a:off x="835194" y="2025972"/>
            <a:ext cx="10399829" cy="920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2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Factibilidad del Proyecto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802956" y="3122080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Técnica: </a:t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770718" y="4120609"/>
            <a:ext cx="9793767" cy="1337835"/>
            <a:chOff x="0" y="-57150"/>
            <a:chExt cx="2840040" cy="387951"/>
          </a:xfrm>
        </p:grpSpPr>
        <p:sp>
          <p:nvSpPr>
            <p:cNvPr id="223" name="Google Shape;223;p7"/>
            <p:cNvSpPr/>
            <p:nvPr/>
          </p:nvSpPr>
          <p:spPr>
            <a:xfrm>
              <a:off x="0" y="0"/>
              <a:ext cx="2840040" cy="330801"/>
            </a:xfrm>
            <a:custGeom>
              <a:rect b="b" l="l" r="r" t="t"/>
              <a:pathLst>
                <a:path extrusionOk="0" h="330801" w="2840040">
                  <a:moveTo>
                    <a:pt x="79049" y="0"/>
                  </a:moveTo>
                  <a:lnTo>
                    <a:pt x="2760991" y="0"/>
                  </a:lnTo>
                  <a:cubicBezTo>
                    <a:pt x="2804649" y="0"/>
                    <a:pt x="2840040" y="35392"/>
                    <a:pt x="2840040" y="79049"/>
                  </a:cubicBezTo>
                  <a:lnTo>
                    <a:pt x="2840040" y="251752"/>
                  </a:lnTo>
                  <a:cubicBezTo>
                    <a:pt x="2840040" y="295409"/>
                    <a:pt x="2804649" y="330801"/>
                    <a:pt x="2760991" y="330801"/>
                  </a:cubicBezTo>
                  <a:lnTo>
                    <a:pt x="79049" y="330801"/>
                  </a:lnTo>
                  <a:cubicBezTo>
                    <a:pt x="35392" y="330801"/>
                    <a:pt x="0" y="295409"/>
                    <a:pt x="0" y="251752"/>
                  </a:cubicBezTo>
                  <a:lnTo>
                    <a:pt x="0" y="79049"/>
                  </a:lnTo>
                  <a:cubicBezTo>
                    <a:pt x="0" y="35392"/>
                    <a:pt x="35392" y="0"/>
                    <a:pt x="79049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0" y="-57150"/>
              <a:ext cx="2840040" cy="387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7"/>
          <p:cNvGrpSpPr/>
          <p:nvPr/>
        </p:nvGrpSpPr>
        <p:grpSpPr>
          <a:xfrm>
            <a:off x="835194" y="6484713"/>
            <a:ext cx="9761529" cy="1330904"/>
            <a:chOff x="0" y="-57150"/>
            <a:chExt cx="2830692" cy="385942"/>
          </a:xfrm>
        </p:grpSpPr>
        <p:sp>
          <p:nvSpPr>
            <p:cNvPr id="226" name="Google Shape;226;p7"/>
            <p:cNvSpPr/>
            <p:nvPr/>
          </p:nvSpPr>
          <p:spPr>
            <a:xfrm>
              <a:off x="0" y="0"/>
              <a:ext cx="2830692" cy="328792"/>
            </a:xfrm>
            <a:custGeom>
              <a:rect b="b" l="l" r="r" t="t"/>
              <a:pathLst>
                <a:path extrusionOk="0" h="328792" w="2830692">
                  <a:moveTo>
                    <a:pt x="79311" y="0"/>
                  </a:moveTo>
                  <a:lnTo>
                    <a:pt x="2751381" y="0"/>
                  </a:lnTo>
                  <a:cubicBezTo>
                    <a:pt x="2795183" y="0"/>
                    <a:pt x="2830692" y="35509"/>
                    <a:pt x="2830692" y="79311"/>
                  </a:cubicBezTo>
                  <a:lnTo>
                    <a:pt x="2830692" y="249481"/>
                  </a:lnTo>
                  <a:cubicBezTo>
                    <a:pt x="2830692" y="293283"/>
                    <a:pt x="2795183" y="328792"/>
                    <a:pt x="2751381" y="328792"/>
                  </a:cubicBezTo>
                  <a:lnTo>
                    <a:pt x="79311" y="328792"/>
                  </a:lnTo>
                  <a:cubicBezTo>
                    <a:pt x="35509" y="328792"/>
                    <a:pt x="0" y="293283"/>
                    <a:pt x="0" y="249481"/>
                  </a:cubicBezTo>
                  <a:lnTo>
                    <a:pt x="0" y="79311"/>
                  </a:lnTo>
                  <a:cubicBezTo>
                    <a:pt x="0" y="35509"/>
                    <a:pt x="35509" y="0"/>
                    <a:pt x="79311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0" y="-57150"/>
              <a:ext cx="2830692" cy="385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7"/>
          <p:cNvGrpSpPr/>
          <p:nvPr/>
        </p:nvGrpSpPr>
        <p:grpSpPr>
          <a:xfrm>
            <a:off x="835194" y="8699529"/>
            <a:ext cx="9729291" cy="1337477"/>
            <a:chOff x="0" y="-57150"/>
            <a:chExt cx="2821343" cy="387848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2821343" cy="330698"/>
            </a:xfrm>
            <a:custGeom>
              <a:rect b="b" l="l" r="r" t="t"/>
              <a:pathLst>
                <a:path extrusionOk="0" h="330698" w="2821343">
                  <a:moveTo>
                    <a:pt x="79573" y="0"/>
                  </a:moveTo>
                  <a:lnTo>
                    <a:pt x="2741770" y="0"/>
                  </a:lnTo>
                  <a:cubicBezTo>
                    <a:pt x="2762874" y="0"/>
                    <a:pt x="2783114" y="8384"/>
                    <a:pt x="2798037" y="23306"/>
                  </a:cubicBezTo>
                  <a:cubicBezTo>
                    <a:pt x="2812960" y="38229"/>
                    <a:pt x="2821343" y="58469"/>
                    <a:pt x="2821343" y="79573"/>
                  </a:cubicBezTo>
                  <a:lnTo>
                    <a:pt x="2821343" y="251124"/>
                  </a:lnTo>
                  <a:cubicBezTo>
                    <a:pt x="2821343" y="272229"/>
                    <a:pt x="2812960" y="292468"/>
                    <a:pt x="2798037" y="307391"/>
                  </a:cubicBezTo>
                  <a:cubicBezTo>
                    <a:pt x="2783114" y="322314"/>
                    <a:pt x="2762874" y="330698"/>
                    <a:pt x="2741770" y="330698"/>
                  </a:cubicBezTo>
                  <a:lnTo>
                    <a:pt x="79573" y="330698"/>
                  </a:lnTo>
                  <a:cubicBezTo>
                    <a:pt x="58469" y="330698"/>
                    <a:pt x="38229" y="322314"/>
                    <a:pt x="23306" y="307391"/>
                  </a:cubicBezTo>
                  <a:cubicBezTo>
                    <a:pt x="8384" y="292468"/>
                    <a:pt x="0" y="272229"/>
                    <a:pt x="0" y="251124"/>
                  </a:cubicBezTo>
                  <a:lnTo>
                    <a:pt x="0" y="79573"/>
                  </a:lnTo>
                  <a:cubicBezTo>
                    <a:pt x="0" y="58469"/>
                    <a:pt x="8384" y="38229"/>
                    <a:pt x="23306" y="23306"/>
                  </a:cubicBezTo>
                  <a:cubicBezTo>
                    <a:pt x="38229" y="8384"/>
                    <a:pt x="58469" y="0"/>
                    <a:pt x="79573" y="0"/>
                  </a:cubicBez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0" y="-57150"/>
              <a:ext cx="2821343" cy="387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7"/>
          <p:cNvSpPr txBox="1"/>
          <p:nvPr/>
        </p:nvSpPr>
        <p:spPr>
          <a:xfrm>
            <a:off x="1053821" y="4442121"/>
            <a:ext cx="9259116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DISPONIBILIDAD DE RECURSOS TECNOLÓGICOS Y CAPACIDADES TÉCNICAS ADQUIRIDAS EN LA CARRERA.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1118297" y="6806225"/>
            <a:ext cx="9194639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RECURSOS HUMANOS ADECUADOS Y UNA METODOLOGÍA DE TRABAJO EFICIENTE.</a:t>
            </a:r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1118297" y="9021040"/>
            <a:ext cx="9130163" cy="77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38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COSTOS MANEJABLES, CON USO DE RECURSOS GRATUITOS O DE BAJO COSTO.</a:t>
            </a:r>
            <a:endParaRPr/>
          </a:p>
        </p:txBody>
      </p:sp>
      <p:grpSp>
        <p:nvGrpSpPr>
          <p:cNvPr id="234" name="Google Shape;234;p7"/>
          <p:cNvGrpSpPr/>
          <p:nvPr/>
        </p:nvGrpSpPr>
        <p:grpSpPr>
          <a:xfrm>
            <a:off x="11252285" y="2048333"/>
            <a:ext cx="6183156" cy="7209758"/>
            <a:chOff x="20955" y="0"/>
            <a:chExt cx="7506082" cy="8752332"/>
          </a:xfrm>
        </p:grpSpPr>
        <p:sp>
          <p:nvSpPr>
            <p:cNvPr id="235" name="Google Shape;235;p7"/>
            <p:cNvSpPr/>
            <p:nvPr/>
          </p:nvSpPr>
          <p:spPr>
            <a:xfrm>
              <a:off x="648843" y="390652"/>
              <a:ext cx="6250432" cy="7971409"/>
            </a:xfrm>
            <a:custGeom>
              <a:rect b="b" l="l" r="r" t="t"/>
              <a:pathLst>
                <a:path extrusionOk="0" h="7971409" w="6250432">
                  <a:moveTo>
                    <a:pt x="0" y="7971409"/>
                  </a:moveTo>
                  <a:lnTo>
                    <a:pt x="0" y="3197733"/>
                  </a:lnTo>
                  <a:cubicBezTo>
                    <a:pt x="11557" y="2327275"/>
                    <a:pt x="381254" y="1508125"/>
                    <a:pt x="1041019" y="891032"/>
                  </a:cubicBezTo>
                  <a:cubicBezTo>
                    <a:pt x="1637538" y="333121"/>
                    <a:pt x="2416556" y="0"/>
                    <a:pt x="3125216" y="0"/>
                  </a:cubicBezTo>
                  <a:cubicBezTo>
                    <a:pt x="3833876" y="0"/>
                    <a:pt x="4612894" y="333121"/>
                    <a:pt x="5209413" y="891032"/>
                  </a:cubicBezTo>
                  <a:cubicBezTo>
                    <a:pt x="5869178" y="1508252"/>
                    <a:pt x="6238875" y="2327275"/>
                    <a:pt x="6250432" y="3197733"/>
                  </a:cubicBezTo>
                  <a:lnTo>
                    <a:pt x="6250432" y="7971409"/>
                  </a:lnTo>
                  <a:lnTo>
                    <a:pt x="0" y="797140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8733" l="0" r="0" t="-873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20955" y="0"/>
              <a:ext cx="7506082" cy="8752332"/>
            </a:xfrm>
            <a:custGeom>
              <a:rect b="b" l="l" r="r" t="t"/>
              <a:pathLst>
                <a:path extrusionOk="0" h="8752332" w="7506082">
                  <a:moveTo>
                    <a:pt x="5843778" y="1274572"/>
                  </a:moveTo>
                  <a:cubicBezTo>
                    <a:pt x="5245608" y="715010"/>
                    <a:pt x="4464050" y="381000"/>
                    <a:pt x="3753104" y="381000"/>
                  </a:cubicBezTo>
                  <a:cubicBezTo>
                    <a:pt x="3042158" y="381000"/>
                    <a:pt x="2260600" y="715010"/>
                    <a:pt x="1662430" y="1274572"/>
                  </a:cubicBezTo>
                  <a:cubicBezTo>
                    <a:pt x="1000887" y="1893570"/>
                    <a:pt x="630047" y="2715133"/>
                    <a:pt x="618363" y="3588385"/>
                  </a:cubicBezTo>
                  <a:lnTo>
                    <a:pt x="618363" y="8371586"/>
                  </a:lnTo>
                  <a:lnTo>
                    <a:pt x="6887845" y="8371586"/>
                  </a:lnTo>
                  <a:lnTo>
                    <a:pt x="6887845" y="3588258"/>
                  </a:lnTo>
                  <a:cubicBezTo>
                    <a:pt x="6876161" y="2715133"/>
                    <a:pt x="6505321" y="1893570"/>
                    <a:pt x="5843778" y="1274572"/>
                  </a:cubicBezTo>
                  <a:close/>
                  <a:moveTo>
                    <a:pt x="6868795" y="8352536"/>
                  </a:moveTo>
                  <a:lnTo>
                    <a:pt x="637413" y="8352536"/>
                  </a:lnTo>
                  <a:lnTo>
                    <a:pt x="637413" y="3588512"/>
                  </a:lnTo>
                  <a:cubicBezTo>
                    <a:pt x="648970" y="2720721"/>
                    <a:pt x="1017651" y="1903857"/>
                    <a:pt x="1675384" y="1288542"/>
                  </a:cubicBezTo>
                  <a:cubicBezTo>
                    <a:pt x="2270252" y="732155"/>
                    <a:pt x="3046857" y="400050"/>
                    <a:pt x="3753104" y="400050"/>
                  </a:cubicBezTo>
                  <a:cubicBezTo>
                    <a:pt x="4459351" y="400050"/>
                    <a:pt x="5235956" y="732155"/>
                    <a:pt x="5830697" y="1288542"/>
                  </a:cubicBezTo>
                  <a:cubicBezTo>
                    <a:pt x="6488430" y="1903857"/>
                    <a:pt x="6857111" y="2720594"/>
                    <a:pt x="6868668" y="3588385"/>
                  </a:cubicBezTo>
                  <a:lnTo>
                    <a:pt x="6868668" y="8352536"/>
                  </a:lnTo>
                  <a:close/>
                  <a:moveTo>
                    <a:pt x="7440676" y="3732784"/>
                  </a:moveTo>
                  <a:cubicBezTo>
                    <a:pt x="7404100" y="3717544"/>
                    <a:pt x="7371208" y="3695446"/>
                    <a:pt x="7343013" y="3667506"/>
                  </a:cubicBezTo>
                  <a:cubicBezTo>
                    <a:pt x="7314693" y="3639439"/>
                    <a:pt x="7292468" y="3606800"/>
                    <a:pt x="7276973" y="3570351"/>
                  </a:cubicBezTo>
                  <a:cubicBezTo>
                    <a:pt x="7273544" y="3562223"/>
                    <a:pt x="7270496" y="3554095"/>
                    <a:pt x="7267830" y="3545840"/>
                  </a:cubicBezTo>
                  <a:cubicBezTo>
                    <a:pt x="7244843" y="2582164"/>
                    <a:pt x="6832727" y="1678178"/>
                    <a:pt x="6104128" y="996569"/>
                  </a:cubicBezTo>
                  <a:cubicBezTo>
                    <a:pt x="5437124" y="372491"/>
                    <a:pt x="4558157" y="0"/>
                    <a:pt x="3753104" y="0"/>
                  </a:cubicBezTo>
                  <a:cubicBezTo>
                    <a:pt x="2948051" y="0"/>
                    <a:pt x="2069084" y="372491"/>
                    <a:pt x="1402207" y="996442"/>
                  </a:cubicBezTo>
                  <a:cubicBezTo>
                    <a:pt x="663448" y="1687449"/>
                    <a:pt x="249809" y="2607056"/>
                    <a:pt x="237490" y="3586226"/>
                  </a:cubicBezTo>
                  <a:lnTo>
                    <a:pt x="237490" y="6819900"/>
                  </a:lnTo>
                  <a:cubicBezTo>
                    <a:pt x="234569" y="6829298"/>
                    <a:pt x="231394" y="6838569"/>
                    <a:pt x="227584" y="6847586"/>
                  </a:cubicBezTo>
                  <a:cubicBezTo>
                    <a:pt x="212344" y="6884162"/>
                    <a:pt x="190246" y="6917055"/>
                    <a:pt x="162306" y="6945249"/>
                  </a:cubicBezTo>
                  <a:cubicBezTo>
                    <a:pt x="134239" y="6973570"/>
                    <a:pt x="101600" y="6995795"/>
                    <a:pt x="65151" y="7011289"/>
                  </a:cubicBezTo>
                  <a:cubicBezTo>
                    <a:pt x="44069" y="7020306"/>
                    <a:pt x="22352" y="7026783"/>
                    <a:pt x="0" y="7030847"/>
                  </a:cubicBezTo>
                  <a:cubicBezTo>
                    <a:pt x="22352" y="7034784"/>
                    <a:pt x="44196" y="7041134"/>
                    <a:pt x="65278" y="7049897"/>
                  </a:cubicBezTo>
                  <a:cubicBezTo>
                    <a:pt x="101854" y="7065137"/>
                    <a:pt x="134747" y="7087235"/>
                    <a:pt x="162941" y="7115175"/>
                  </a:cubicBezTo>
                  <a:cubicBezTo>
                    <a:pt x="191262" y="7143242"/>
                    <a:pt x="213487" y="7175881"/>
                    <a:pt x="228981" y="7212330"/>
                  </a:cubicBezTo>
                  <a:cubicBezTo>
                    <a:pt x="232156" y="7219824"/>
                    <a:pt x="234950" y="7227443"/>
                    <a:pt x="237490" y="7235063"/>
                  </a:cubicBezTo>
                  <a:lnTo>
                    <a:pt x="237490" y="8709787"/>
                  </a:lnTo>
                  <a:cubicBezTo>
                    <a:pt x="237490" y="8733282"/>
                    <a:pt x="256540" y="8752332"/>
                    <a:pt x="280035" y="8752332"/>
                  </a:cubicBezTo>
                  <a:lnTo>
                    <a:pt x="7226427" y="8752332"/>
                  </a:lnTo>
                  <a:cubicBezTo>
                    <a:pt x="7249922" y="8752332"/>
                    <a:pt x="7268972" y="8733282"/>
                    <a:pt x="7268972" y="8709787"/>
                  </a:cubicBezTo>
                  <a:lnTo>
                    <a:pt x="7268972" y="3961765"/>
                  </a:lnTo>
                  <a:cubicBezTo>
                    <a:pt x="7271766" y="3952875"/>
                    <a:pt x="7274941" y="3943985"/>
                    <a:pt x="7278497" y="3935349"/>
                  </a:cubicBezTo>
                  <a:cubicBezTo>
                    <a:pt x="7293737" y="3898773"/>
                    <a:pt x="7315835" y="3865880"/>
                    <a:pt x="7343775" y="3837686"/>
                  </a:cubicBezTo>
                  <a:cubicBezTo>
                    <a:pt x="7371843" y="3809365"/>
                    <a:pt x="7404482" y="3787140"/>
                    <a:pt x="7440931" y="3771646"/>
                  </a:cubicBezTo>
                  <a:cubicBezTo>
                    <a:pt x="7462012" y="3762629"/>
                    <a:pt x="7483730" y="3756152"/>
                    <a:pt x="7506082" y="3752088"/>
                  </a:cubicBezTo>
                  <a:cubicBezTo>
                    <a:pt x="7483602" y="3748024"/>
                    <a:pt x="7461758" y="3741547"/>
                    <a:pt x="7440676" y="3732784"/>
                  </a:cubicBezTo>
                  <a:close/>
                  <a:moveTo>
                    <a:pt x="7249795" y="8710041"/>
                  </a:moveTo>
                  <a:cubicBezTo>
                    <a:pt x="7249795" y="8722995"/>
                    <a:pt x="7239254" y="8733536"/>
                    <a:pt x="7226300" y="8733536"/>
                  </a:cubicBezTo>
                  <a:lnTo>
                    <a:pt x="279908" y="8733536"/>
                  </a:lnTo>
                  <a:cubicBezTo>
                    <a:pt x="266954" y="8733536"/>
                    <a:pt x="256413" y="8722995"/>
                    <a:pt x="256413" y="8710041"/>
                  </a:cubicBezTo>
                  <a:lnTo>
                    <a:pt x="256413" y="7243699"/>
                  </a:lnTo>
                  <a:cubicBezTo>
                    <a:pt x="259588" y="7233158"/>
                    <a:pt x="263271" y="7222744"/>
                    <a:pt x="267462" y="7212457"/>
                  </a:cubicBezTo>
                  <a:cubicBezTo>
                    <a:pt x="282702" y="7175881"/>
                    <a:pt x="304800" y="7142988"/>
                    <a:pt x="332740" y="7114794"/>
                  </a:cubicBezTo>
                  <a:cubicBezTo>
                    <a:pt x="360807" y="7086473"/>
                    <a:pt x="393446" y="7064248"/>
                    <a:pt x="429895" y="7048753"/>
                  </a:cubicBezTo>
                  <a:cubicBezTo>
                    <a:pt x="450977" y="7039736"/>
                    <a:pt x="472694" y="7033260"/>
                    <a:pt x="495046" y="7029196"/>
                  </a:cubicBezTo>
                  <a:cubicBezTo>
                    <a:pt x="472694" y="7025259"/>
                    <a:pt x="450850" y="7018909"/>
                    <a:pt x="429768" y="7010146"/>
                  </a:cubicBezTo>
                  <a:cubicBezTo>
                    <a:pt x="393192" y="6994906"/>
                    <a:pt x="360299" y="6972808"/>
                    <a:pt x="332105" y="6944868"/>
                  </a:cubicBezTo>
                  <a:cubicBezTo>
                    <a:pt x="303784" y="6916800"/>
                    <a:pt x="281559" y="6884161"/>
                    <a:pt x="266065" y="6847712"/>
                  </a:cubicBezTo>
                  <a:cubicBezTo>
                    <a:pt x="262382" y="6839076"/>
                    <a:pt x="259207" y="6830440"/>
                    <a:pt x="256413" y="6821550"/>
                  </a:cubicBezTo>
                  <a:lnTo>
                    <a:pt x="256413" y="3585972"/>
                  </a:lnTo>
                  <a:cubicBezTo>
                    <a:pt x="268732" y="2612517"/>
                    <a:pt x="680212" y="1697863"/>
                    <a:pt x="1415161" y="1010285"/>
                  </a:cubicBezTo>
                  <a:cubicBezTo>
                    <a:pt x="2078736" y="389636"/>
                    <a:pt x="2952750" y="19050"/>
                    <a:pt x="3753104" y="19050"/>
                  </a:cubicBezTo>
                  <a:cubicBezTo>
                    <a:pt x="4553458" y="19050"/>
                    <a:pt x="5427472" y="389636"/>
                    <a:pt x="6091047" y="1010285"/>
                  </a:cubicBezTo>
                  <a:cubicBezTo>
                    <a:pt x="6814693" y="1687195"/>
                    <a:pt x="7224395" y="2584450"/>
                    <a:pt x="7248652" y="3541395"/>
                  </a:cubicBezTo>
                  <a:cubicBezTo>
                    <a:pt x="7245732" y="3551174"/>
                    <a:pt x="7242302" y="3560826"/>
                    <a:pt x="7238238" y="3570351"/>
                  </a:cubicBezTo>
                  <a:cubicBezTo>
                    <a:pt x="7222998" y="3606927"/>
                    <a:pt x="7200900" y="3639820"/>
                    <a:pt x="7172960" y="3668014"/>
                  </a:cubicBezTo>
                  <a:cubicBezTo>
                    <a:pt x="7145020" y="3696208"/>
                    <a:pt x="7112254" y="3718560"/>
                    <a:pt x="7075805" y="3734054"/>
                  </a:cubicBezTo>
                  <a:cubicBezTo>
                    <a:pt x="7054723" y="3743071"/>
                    <a:pt x="7033006" y="3749548"/>
                    <a:pt x="7010654" y="3753612"/>
                  </a:cubicBezTo>
                  <a:cubicBezTo>
                    <a:pt x="7033006" y="3757549"/>
                    <a:pt x="7054850" y="3763899"/>
                    <a:pt x="7075932" y="3772662"/>
                  </a:cubicBezTo>
                  <a:cubicBezTo>
                    <a:pt x="7112508" y="3787903"/>
                    <a:pt x="7145401" y="3810000"/>
                    <a:pt x="7173595" y="3837941"/>
                  </a:cubicBezTo>
                  <a:cubicBezTo>
                    <a:pt x="7201916" y="3866007"/>
                    <a:pt x="7224141" y="3898647"/>
                    <a:pt x="7239635" y="3935095"/>
                  </a:cubicBezTo>
                  <a:cubicBezTo>
                    <a:pt x="7243445" y="3944112"/>
                    <a:pt x="7246747" y="3953256"/>
                    <a:pt x="7249668" y="3962400"/>
                  </a:cubicBezTo>
                  <a:lnTo>
                    <a:pt x="7249795" y="8710041"/>
                  </a:lnTo>
                  <a:lnTo>
                    <a:pt x="7249795" y="8710041"/>
                  </a:lnTo>
                  <a:close/>
                </a:path>
              </a:pathLst>
            </a:custGeom>
            <a:solidFill>
              <a:srgbClr val="AAB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7"/>
          <p:cNvSpPr txBox="1"/>
          <p:nvPr/>
        </p:nvSpPr>
        <p:spPr>
          <a:xfrm>
            <a:off x="835194" y="5484415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Operacional:</a:t>
            </a:r>
            <a:endParaRPr/>
          </a:p>
        </p:txBody>
      </p:sp>
      <p:sp>
        <p:nvSpPr>
          <p:cNvPr id="238" name="Google Shape;238;p7"/>
          <p:cNvSpPr txBox="1"/>
          <p:nvPr/>
        </p:nvSpPr>
        <p:spPr>
          <a:xfrm>
            <a:off x="835194" y="7841589"/>
            <a:ext cx="10068774" cy="111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8" u="none" cap="none" strike="noStrike">
                <a:solidFill>
                  <a:srgbClr val="86947F"/>
                </a:solidFill>
                <a:latin typeface="Arial"/>
                <a:ea typeface="Arial"/>
                <a:cs typeface="Arial"/>
                <a:sym typeface="Arial"/>
              </a:rPr>
              <a:t>Económica: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8"/>
          <p:cNvGrpSpPr/>
          <p:nvPr/>
        </p:nvGrpSpPr>
        <p:grpSpPr>
          <a:xfrm rot="10800000">
            <a:off x="-1860361" y="-1678366"/>
            <a:ext cx="22008723" cy="3303091"/>
            <a:chOff x="0" y="-57150"/>
            <a:chExt cx="5796536" cy="869950"/>
          </a:xfrm>
        </p:grpSpPr>
        <p:sp>
          <p:nvSpPr>
            <p:cNvPr id="244" name="Google Shape;244;p8"/>
            <p:cNvSpPr/>
            <p:nvPr/>
          </p:nvSpPr>
          <p:spPr>
            <a:xfrm>
              <a:off x="0" y="0"/>
              <a:ext cx="5796536" cy="812800"/>
            </a:xfrm>
            <a:custGeom>
              <a:rect b="b" l="l" r="r" t="t"/>
              <a:pathLst>
                <a:path extrusionOk="0"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</p:sp>
        <p:sp>
          <p:nvSpPr>
            <p:cNvPr id="245" name="Google Shape;245;p8"/>
            <p:cNvSpPr txBox="1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8"/>
          <p:cNvSpPr/>
          <p:nvPr/>
        </p:nvSpPr>
        <p:spPr>
          <a:xfrm rot="5400000">
            <a:off x="-559980" y="-18000226"/>
            <a:ext cx="19407960" cy="19407960"/>
          </a:xfrm>
          <a:custGeom>
            <a:rect b="b" l="l" r="r" t="t"/>
            <a:pathLst>
              <a:path extrusionOk="0"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7" name="Google Shape;247;p8"/>
          <p:cNvGrpSpPr/>
          <p:nvPr/>
        </p:nvGrpSpPr>
        <p:grpSpPr>
          <a:xfrm>
            <a:off x="472942" y="2301699"/>
            <a:ext cx="6047968" cy="7052124"/>
            <a:chOff x="20955" y="0"/>
            <a:chExt cx="7506082" cy="8752332"/>
          </a:xfrm>
        </p:grpSpPr>
        <p:sp>
          <p:nvSpPr>
            <p:cNvPr id="248" name="Google Shape;248;p8"/>
            <p:cNvSpPr/>
            <p:nvPr/>
          </p:nvSpPr>
          <p:spPr>
            <a:xfrm>
              <a:off x="648843" y="390652"/>
              <a:ext cx="6250432" cy="7971409"/>
            </a:xfrm>
            <a:custGeom>
              <a:rect b="b" l="l" r="r" t="t"/>
              <a:pathLst>
                <a:path extrusionOk="0" h="7971409" w="6250432">
                  <a:moveTo>
                    <a:pt x="0" y="7971409"/>
                  </a:moveTo>
                  <a:lnTo>
                    <a:pt x="0" y="3197733"/>
                  </a:lnTo>
                  <a:cubicBezTo>
                    <a:pt x="11557" y="2327275"/>
                    <a:pt x="381254" y="1508125"/>
                    <a:pt x="1041019" y="891032"/>
                  </a:cubicBezTo>
                  <a:cubicBezTo>
                    <a:pt x="1637538" y="333121"/>
                    <a:pt x="2416556" y="0"/>
                    <a:pt x="3125216" y="0"/>
                  </a:cubicBezTo>
                  <a:cubicBezTo>
                    <a:pt x="3833876" y="0"/>
                    <a:pt x="4612894" y="333121"/>
                    <a:pt x="5209413" y="891032"/>
                  </a:cubicBezTo>
                  <a:cubicBezTo>
                    <a:pt x="5869178" y="1508252"/>
                    <a:pt x="6238875" y="2327275"/>
                    <a:pt x="6250432" y="3197733"/>
                  </a:cubicBezTo>
                  <a:lnTo>
                    <a:pt x="6250432" y="7971409"/>
                  </a:lnTo>
                  <a:lnTo>
                    <a:pt x="0" y="797140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3455" r="-3796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0955" y="0"/>
              <a:ext cx="7506082" cy="8752332"/>
            </a:xfrm>
            <a:custGeom>
              <a:rect b="b" l="l" r="r" t="t"/>
              <a:pathLst>
                <a:path extrusionOk="0" h="8752332" w="7506082">
                  <a:moveTo>
                    <a:pt x="5843778" y="1274572"/>
                  </a:moveTo>
                  <a:cubicBezTo>
                    <a:pt x="5245608" y="715010"/>
                    <a:pt x="4464050" y="381000"/>
                    <a:pt x="3753104" y="381000"/>
                  </a:cubicBezTo>
                  <a:cubicBezTo>
                    <a:pt x="3042158" y="381000"/>
                    <a:pt x="2260600" y="715010"/>
                    <a:pt x="1662430" y="1274572"/>
                  </a:cubicBezTo>
                  <a:cubicBezTo>
                    <a:pt x="1000887" y="1893570"/>
                    <a:pt x="630047" y="2715133"/>
                    <a:pt x="618363" y="3588385"/>
                  </a:cubicBezTo>
                  <a:lnTo>
                    <a:pt x="618363" y="8371586"/>
                  </a:lnTo>
                  <a:lnTo>
                    <a:pt x="6887845" y="8371586"/>
                  </a:lnTo>
                  <a:lnTo>
                    <a:pt x="6887845" y="3588258"/>
                  </a:lnTo>
                  <a:cubicBezTo>
                    <a:pt x="6876161" y="2715133"/>
                    <a:pt x="6505321" y="1893570"/>
                    <a:pt x="5843778" y="1274572"/>
                  </a:cubicBezTo>
                  <a:close/>
                  <a:moveTo>
                    <a:pt x="6868795" y="8352536"/>
                  </a:moveTo>
                  <a:lnTo>
                    <a:pt x="637413" y="8352536"/>
                  </a:lnTo>
                  <a:lnTo>
                    <a:pt x="637413" y="3588512"/>
                  </a:lnTo>
                  <a:cubicBezTo>
                    <a:pt x="648970" y="2720721"/>
                    <a:pt x="1017651" y="1903857"/>
                    <a:pt x="1675384" y="1288542"/>
                  </a:cubicBezTo>
                  <a:cubicBezTo>
                    <a:pt x="2270252" y="732155"/>
                    <a:pt x="3046857" y="400050"/>
                    <a:pt x="3753104" y="400050"/>
                  </a:cubicBezTo>
                  <a:cubicBezTo>
                    <a:pt x="4459351" y="400050"/>
                    <a:pt x="5235956" y="732155"/>
                    <a:pt x="5830697" y="1288542"/>
                  </a:cubicBezTo>
                  <a:cubicBezTo>
                    <a:pt x="6488430" y="1903857"/>
                    <a:pt x="6857111" y="2720594"/>
                    <a:pt x="6868668" y="3588385"/>
                  </a:cubicBezTo>
                  <a:lnTo>
                    <a:pt x="6868668" y="8352536"/>
                  </a:lnTo>
                  <a:close/>
                  <a:moveTo>
                    <a:pt x="7440676" y="3732784"/>
                  </a:moveTo>
                  <a:cubicBezTo>
                    <a:pt x="7404100" y="3717544"/>
                    <a:pt x="7371208" y="3695446"/>
                    <a:pt x="7343013" y="3667506"/>
                  </a:cubicBezTo>
                  <a:cubicBezTo>
                    <a:pt x="7314693" y="3639439"/>
                    <a:pt x="7292468" y="3606800"/>
                    <a:pt x="7276973" y="3570351"/>
                  </a:cubicBezTo>
                  <a:cubicBezTo>
                    <a:pt x="7273544" y="3562223"/>
                    <a:pt x="7270496" y="3554095"/>
                    <a:pt x="7267830" y="3545840"/>
                  </a:cubicBezTo>
                  <a:cubicBezTo>
                    <a:pt x="7244843" y="2582164"/>
                    <a:pt x="6832727" y="1678178"/>
                    <a:pt x="6104128" y="996569"/>
                  </a:cubicBezTo>
                  <a:cubicBezTo>
                    <a:pt x="5437124" y="372491"/>
                    <a:pt x="4558157" y="0"/>
                    <a:pt x="3753104" y="0"/>
                  </a:cubicBezTo>
                  <a:cubicBezTo>
                    <a:pt x="2948051" y="0"/>
                    <a:pt x="2069084" y="372491"/>
                    <a:pt x="1402207" y="996442"/>
                  </a:cubicBezTo>
                  <a:cubicBezTo>
                    <a:pt x="663448" y="1687449"/>
                    <a:pt x="249809" y="2607056"/>
                    <a:pt x="237490" y="3586226"/>
                  </a:cubicBezTo>
                  <a:lnTo>
                    <a:pt x="237490" y="6819900"/>
                  </a:lnTo>
                  <a:cubicBezTo>
                    <a:pt x="234569" y="6829298"/>
                    <a:pt x="231394" y="6838569"/>
                    <a:pt x="227584" y="6847586"/>
                  </a:cubicBezTo>
                  <a:cubicBezTo>
                    <a:pt x="212344" y="6884162"/>
                    <a:pt x="190246" y="6917055"/>
                    <a:pt x="162306" y="6945249"/>
                  </a:cubicBezTo>
                  <a:cubicBezTo>
                    <a:pt x="134239" y="6973570"/>
                    <a:pt x="101600" y="6995795"/>
                    <a:pt x="65151" y="7011289"/>
                  </a:cubicBezTo>
                  <a:cubicBezTo>
                    <a:pt x="44069" y="7020306"/>
                    <a:pt x="22352" y="7026783"/>
                    <a:pt x="0" y="7030847"/>
                  </a:cubicBezTo>
                  <a:cubicBezTo>
                    <a:pt x="22352" y="7034784"/>
                    <a:pt x="44196" y="7041134"/>
                    <a:pt x="65278" y="7049897"/>
                  </a:cubicBezTo>
                  <a:cubicBezTo>
                    <a:pt x="101854" y="7065137"/>
                    <a:pt x="134747" y="7087235"/>
                    <a:pt x="162941" y="7115175"/>
                  </a:cubicBezTo>
                  <a:cubicBezTo>
                    <a:pt x="191262" y="7143242"/>
                    <a:pt x="213487" y="7175881"/>
                    <a:pt x="228981" y="7212330"/>
                  </a:cubicBezTo>
                  <a:cubicBezTo>
                    <a:pt x="232156" y="7219824"/>
                    <a:pt x="234950" y="7227443"/>
                    <a:pt x="237490" y="7235063"/>
                  </a:cubicBezTo>
                  <a:lnTo>
                    <a:pt x="237490" y="8709787"/>
                  </a:lnTo>
                  <a:cubicBezTo>
                    <a:pt x="237490" y="8733282"/>
                    <a:pt x="256540" y="8752332"/>
                    <a:pt x="280035" y="8752332"/>
                  </a:cubicBezTo>
                  <a:lnTo>
                    <a:pt x="7226427" y="8752332"/>
                  </a:lnTo>
                  <a:cubicBezTo>
                    <a:pt x="7249922" y="8752332"/>
                    <a:pt x="7268972" y="8733282"/>
                    <a:pt x="7268972" y="8709787"/>
                  </a:cubicBezTo>
                  <a:lnTo>
                    <a:pt x="7268972" y="3961765"/>
                  </a:lnTo>
                  <a:cubicBezTo>
                    <a:pt x="7271766" y="3952875"/>
                    <a:pt x="7274941" y="3943985"/>
                    <a:pt x="7278497" y="3935349"/>
                  </a:cubicBezTo>
                  <a:cubicBezTo>
                    <a:pt x="7293737" y="3898773"/>
                    <a:pt x="7315835" y="3865880"/>
                    <a:pt x="7343775" y="3837686"/>
                  </a:cubicBezTo>
                  <a:cubicBezTo>
                    <a:pt x="7371843" y="3809365"/>
                    <a:pt x="7404482" y="3787140"/>
                    <a:pt x="7440931" y="3771646"/>
                  </a:cubicBezTo>
                  <a:cubicBezTo>
                    <a:pt x="7462012" y="3762629"/>
                    <a:pt x="7483730" y="3756152"/>
                    <a:pt x="7506082" y="3752088"/>
                  </a:cubicBezTo>
                  <a:cubicBezTo>
                    <a:pt x="7483602" y="3748024"/>
                    <a:pt x="7461758" y="3741547"/>
                    <a:pt x="7440676" y="3732784"/>
                  </a:cubicBezTo>
                  <a:close/>
                  <a:moveTo>
                    <a:pt x="7249795" y="8710041"/>
                  </a:moveTo>
                  <a:cubicBezTo>
                    <a:pt x="7249795" y="8722995"/>
                    <a:pt x="7239254" y="8733536"/>
                    <a:pt x="7226300" y="8733536"/>
                  </a:cubicBezTo>
                  <a:lnTo>
                    <a:pt x="279908" y="8733536"/>
                  </a:lnTo>
                  <a:cubicBezTo>
                    <a:pt x="266954" y="8733536"/>
                    <a:pt x="256413" y="8722995"/>
                    <a:pt x="256413" y="8710041"/>
                  </a:cubicBezTo>
                  <a:lnTo>
                    <a:pt x="256413" y="7243699"/>
                  </a:lnTo>
                  <a:cubicBezTo>
                    <a:pt x="259588" y="7233158"/>
                    <a:pt x="263271" y="7222744"/>
                    <a:pt x="267462" y="7212457"/>
                  </a:cubicBezTo>
                  <a:cubicBezTo>
                    <a:pt x="282702" y="7175881"/>
                    <a:pt x="304800" y="7142988"/>
                    <a:pt x="332740" y="7114794"/>
                  </a:cubicBezTo>
                  <a:cubicBezTo>
                    <a:pt x="360807" y="7086473"/>
                    <a:pt x="393446" y="7064248"/>
                    <a:pt x="429895" y="7048753"/>
                  </a:cubicBezTo>
                  <a:cubicBezTo>
                    <a:pt x="450977" y="7039736"/>
                    <a:pt x="472694" y="7033260"/>
                    <a:pt x="495046" y="7029196"/>
                  </a:cubicBezTo>
                  <a:cubicBezTo>
                    <a:pt x="472694" y="7025259"/>
                    <a:pt x="450850" y="7018909"/>
                    <a:pt x="429768" y="7010146"/>
                  </a:cubicBezTo>
                  <a:cubicBezTo>
                    <a:pt x="393192" y="6994906"/>
                    <a:pt x="360299" y="6972808"/>
                    <a:pt x="332105" y="6944868"/>
                  </a:cubicBezTo>
                  <a:cubicBezTo>
                    <a:pt x="303784" y="6916800"/>
                    <a:pt x="281559" y="6884161"/>
                    <a:pt x="266065" y="6847712"/>
                  </a:cubicBezTo>
                  <a:cubicBezTo>
                    <a:pt x="262382" y="6839076"/>
                    <a:pt x="259207" y="6830440"/>
                    <a:pt x="256413" y="6821550"/>
                  </a:cubicBezTo>
                  <a:lnTo>
                    <a:pt x="256413" y="3585972"/>
                  </a:lnTo>
                  <a:cubicBezTo>
                    <a:pt x="268732" y="2612517"/>
                    <a:pt x="680212" y="1697863"/>
                    <a:pt x="1415161" y="1010285"/>
                  </a:cubicBezTo>
                  <a:cubicBezTo>
                    <a:pt x="2078736" y="389636"/>
                    <a:pt x="2952750" y="19050"/>
                    <a:pt x="3753104" y="19050"/>
                  </a:cubicBezTo>
                  <a:cubicBezTo>
                    <a:pt x="4553458" y="19050"/>
                    <a:pt x="5427472" y="389636"/>
                    <a:pt x="6091047" y="1010285"/>
                  </a:cubicBezTo>
                  <a:cubicBezTo>
                    <a:pt x="6814693" y="1687195"/>
                    <a:pt x="7224395" y="2584450"/>
                    <a:pt x="7248652" y="3541395"/>
                  </a:cubicBezTo>
                  <a:cubicBezTo>
                    <a:pt x="7245732" y="3551174"/>
                    <a:pt x="7242302" y="3560826"/>
                    <a:pt x="7238238" y="3570351"/>
                  </a:cubicBezTo>
                  <a:cubicBezTo>
                    <a:pt x="7222998" y="3606927"/>
                    <a:pt x="7200900" y="3639820"/>
                    <a:pt x="7172960" y="3668014"/>
                  </a:cubicBezTo>
                  <a:cubicBezTo>
                    <a:pt x="7145020" y="3696208"/>
                    <a:pt x="7112254" y="3718560"/>
                    <a:pt x="7075805" y="3734054"/>
                  </a:cubicBezTo>
                  <a:cubicBezTo>
                    <a:pt x="7054723" y="3743071"/>
                    <a:pt x="7033006" y="3749548"/>
                    <a:pt x="7010654" y="3753612"/>
                  </a:cubicBezTo>
                  <a:cubicBezTo>
                    <a:pt x="7033006" y="3757549"/>
                    <a:pt x="7054850" y="3763899"/>
                    <a:pt x="7075932" y="3772662"/>
                  </a:cubicBezTo>
                  <a:cubicBezTo>
                    <a:pt x="7112508" y="3787903"/>
                    <a:pt x="7145401" y="3810000"/>
                    <a:pt x="7173595" y="3837941"/>
                  </a:cubicBezTo>
                  <a:cubicBezTo>
                    <a:pt x="7201916" y="3866007"/>
                    <a:pt x="7224141" y="3898647"/>
                    <a:pt x="7239635" y="3935095"/>
                  </a:cubicBezTo>
                  <a:cubicBezTo>
                    <a:pt x="7243445" y="3944112"/>
                    <a:pt x="7246747" y="3953256"/>
                    <a:pt x="7249668" y="3962400"/>
                  </a:cubicBezTo>
                  <a:lnTo>
                    <a:pt x="7249795" y="8710041"/>
                  </a:lnTo>
                  <a:lnTo>
                    <a:pt x="7249795" y="8710041"/>
                  </a:lnTo>
                  <a:close/>
                </a:path>
              </a:pathLst>
            </a:custGeom>
            <a:solidFill>
              <a:srgbClr val="D1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8"/>
          <p:cNvGrpSpPr/>
          <p:nvPr/>
        </p:nvGrpSpPr>
        <p:grpSpPr>
          <a:xfrm>
            <a:off x="6722501" y="6016769"/>
            <a:ext cx="10536799" cy="958834"/>
            <a:chOff x="0" y="-57150"/>
            <a:chExt cx="3464928" cy="315303"/>
          </a:xfrm>
        </p:grpSpPr>
        <p:sp>
          <p:nvSpPr>
            <p:cNvPr id="251" name="Google Shape;251;p8"/>
            <p:cNvSpPr/>
            <p:nvPr/>
          </p:nvSpPr>
          <p:spPr>
            <a:xfrm>
              <a:off x="0" y="0"/>
              <a:ext cx="3464928" cy="258153"/>
            </a:xfrm>
            <a:custGeom>
              <a:rect b="b" l="l" r="r" t="t"/>
              <a:pathLst>
                <a:path extrusionOk="0" h="258153" w="3464928">
                  <a:moveTo>
                    <a:pt x="73475" y="0"/>
                  </a:moveTo>
                  <a:lnTo>
                    <a:pt x="3391453" y="0"/>
                  </a:lnTo>
                  <a:cubicBezTo>
                    <a:pt x="3410939" y="0"/>
                    <a:pt x="3429628" y="7741"/>
                    <a:pt x="3443407" y="21520"/>
                  </a:cubicBezTo>
                  <a:cubicBezTo>
                    <a:pt x="3457187" y="35300"/>
                    <a:pt x="3464928" y="53988"/>
                    <a:pt x="3464928" y="73475"/>
                  </a:cubicBezTo>
                  <a:lnTo>
                    <a:pt x="3464928" y="184678"/>
                  </a:lnTo>
                  <a:cubicBezTo>
                    <a:pt x="3464928" y="204165"/>
                    <a:pt x="3457187" y="222854"/>
                    <a:pt x="3443407" y="236633"/>
                  </a:cubicBezTo>
                  <a:cubicBezTo>
                    <a:pt x="3429628" y="250412"/>
                    <a:pt x="3410939" y="258153"/>
                    <a:pt x="3391453" y="258153"/>
                  </a:cubicBezTo>
                  <a:lnTo>
                    <a:pt x="73475" y="258153"/>
                  </a:lnTo>
                  <a:cubicBezTo>
                    <a:pt x="53988" y="258153"/>
                    <a:pt x="35300" y="250412"/>
                    <a:pt x="21520" y="236633"/>
                  </a:cubicBezTo>
                  <a:cubicBezTo>
                    <a:pt x="7741" y="222854"/>
                    <a:pt x="0" y="204165"/>
                    <a:pt x="0" y="184678"/>
                  </a:cubicBezTo>
                  <a:lnTo>
                    <a:pt x="0" y="73475"/>
                  </a:lnTo>
                  <a:cubicBezTo>
                    <a:pt x="0" y="53988"/>
                    <a:pt x="7741" y="35300"/>
                    <a:pt x="21520" y="21520"/>
                  </a:cubicBezTo>
                  <a:cubicBezTo>
                    <a:pt x="35300" y="7741"/>
                    <a:pt x="53988" y="0"/>
                    <a:pt x="73475" y="0"/>
                  </a:cubicBez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0" y="-57150"/>
              <a:ext cx="3464928" cy="315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8"/>
          <p:cNvGrpSpPr/>
          <p:nvPr/>
        </p:nvGrpSpPr>
        <p:grpSpPr>
          <a:xfrm>
            <a:off x="6722501" y="6906584"/>
            <a:ext cx="10536799" cy="1148056"/>
            <a:chOff x="0" y="-57150"/>
            <a:chExt cx="3464928" cy="377527"/>
          </a:xfrm>
        </p:grpSpPr>
        <p:sp>
          <p:nvSpPr>
            <p:cNvPr id="254" name="Google Shape;254;p8"/>
            <p:cNvSpPr/>
            <p:nvPr/>
          </p:nvSpPr>
          <p:spPr>
            <a:xfrm>
              <a:off x="0" y="0"/>
              <a:ext cx="3464928" cy="320377"/>
            </a:xfrm>
            <a:custGeom>
              <a:rect b="b" l="l" r="r" t="t"/>
              <a:pathLst>
                <a:path extrusionOk="0" h="320377" w="3464928">
                  <a:moveTo>
                    <a:pt x="73475" y="0"/>
                  </a:moveTo>
                  <a:lnTo>
                    <a:pt x="3391453" y="0"/>
                  </a:lnTo>
                  <a:cubicBezTo>
                    <a:pt x="3410939" y="0"/>
                    <a:pt x="3429628" y="7741"/>
                    <a:pt x="3443407" y="21520"/>
                  </a:cubicBezTo>
                  <a:cubicBezTo>
                    <a:pt x="3457187" y="35300"/>
                    <a:pt x="3464928" y="53988"/>
                    <a:pt x="3464928" y="73475"/>
                  </a:cubicBezTo>
                  <a:lnTo>
                    <a:pt x="3464928" y="246902"/>
                  </a:lnTo>
                  <a:cubicBezTo>
                    <a:pt x="3464928" y="266389"/>
                    <a:pt x="3457187" y="285078"/>
                    <a:pt x="3443407" y="298857"/>
                  </a:cubicBezTo>
                  <a:cubicBezTo>
                    <a:pt x="3429628" y="312636"/>
                    <a:pt x="3410939" y="320377"/>
                    <a:pt x="3391453" y="320377"/>
                  </a:cubicBezTo>
                  <a:lnTo>
                    <a:pt x="73475" y="320377"/>
                  </a:lnTo>
                  <a:cubicBezTo>
                    <a:pt x="53988" y="320377"/>
                    <a:pt x="35300" y="312636"/>
                    <a:pt x="21520" y="298857"/>
                  </a:cubicBezTo>
                  <a:cubicBezTo>
                    <a:pt x="7741" y="285078"/>
                    <a:pt x="0" y="266389"/>
                    <a:pt x="0" y="246902"/>
                  </a:cubicBezTo>
                  <a:lnTo>
                    <a:pt x="0" y="73475"/>
                  </a:lnTo>
                  <a:cubicBezTo>
                    <a:pt x="0" y="53988"/>
                    <a:pt x="7741" y="35300"/>
                    <a:pt x="21520" y="21520"/>
                  </a:cubicBezTo>
                  <a:cubicBezTo>
                    <a:pt x="35300" y="7741"/>
                    <a:pt x="53988" y="0"/>
                    <a:pt x="73475" y="0"/>
                  </a:cubicBez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 txBox="1"/>
            <p:nvPr/>
          </p:nvSpPr>
          <p:spPr>
            <a:xfrm>
              <a:off x="0" y="-57150"/>
              <a:ext cx="3464928" cy="377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6722501" y="8067970"/>
            <a:ext cx="10536799" cy="1220825"/>
            <a:chOff x="0" y="-57150"/>
            <a:chExt cx="3464928" cy="401457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3464928" cy="344307"/>
            </a:xfrm>
            <a:custGeom>
              <a:rect b="b" l="l" r="r" t="t"/>
              <a:pathLst>
                <a:path extrusionOk="0" h="344307" w="3464928">
                  <a:moveTo>
                    <a:pt x="73475" y="0"/>
                  </a:moveTo>
                  <a:lnTo>
                    <a:pt x="3391453" y="0"/>
                  </a:lnTo>
                  <a:cubicBezTo>
                    <a:pt x="3410939" y="0"/>
                    <a:pt x="3429628" y="7741"/>
                    <a:pt x="3443407" y="21520"/>
                  </a:cubicBezTo>
                  <a:cubicBezTo>
                    <a:pt x="3457187" y="35300"/>
                    <a:pt x="3464928" y="53988"/>
                    <a:pt x="3464928" y="73475"/>
                  </a:cubicBezTo>
                  <a:lnTo>
                    <a:pt x="3464928" y="270832"/>
                  </a:lnTo>
                  <a:cubicBezTo>
                    <a:pt x="3464928" y="290319"/>
                    <a:pt x="3457187" y="309007"/>
                    <a:pt x="3443407" y="322787"/>
                  </a:cubicBezTo>
                  <a:cubicBezTo>
                    <a:pt x="3429628" y="336566"/>
                    <a:pt x="3410939" y="344307"/>
                    <a:pt x="3391453" y="344307"/>
                  </a:cubicBezTo>
                  <a:lnTo>
                    <a:pt x="73475" y="344307"/>
                  </a:lnTo>
                  <a:cubicBezTo>
                    <a:pt x="53988" y="344307"/>
                    <a:pt x="35300" y="336566"/>
                    <a:pt x="21520" y="322787"/>
                  </a:cubicBezTo>
                  <a:cubicBezTo>
                    <a:pt x="7741" y="309007"/>
                    <a:pt x="0" y="290319"/>
                    <a:pt x="0" y="270832"/>
                  </a:cubicBezTo>
                  <a:lnTo>
                    <a:pt x="0" y="73475"/>
                  </a:lnTo>
                  <a:cubicBezTo>
                    <a:pt x="0" y="53988"/>
                    <a:pt x="7741" y="35300"/>
                    <a:pt x="21520" y="21520"/>
                  </a:cubicBezTo>
                  <a:cubicBezTo>
                    <a:pt x="35300" y="7741"/>
                    <a:pt x="53988" y="0"/>
                    <a:pt x="73475" y="0"/>
                  </a:cubicBez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 txBox="1"/>
            <p:nvPr/>
          </p:nvSpPr>
          <p:spPr>
            <a:xfrm>
              <a:off x="0" y="-57150"/>
              <a:ext cx="3464928" cy="401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6722501" y="9302123"/>
            <a:ext cx="10536799" cy="898659"/>
            <a:chOff x="0" y="-57150"/>
            <a:chExt cx="3464928" cy="295515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3464928" cy="238365"/>
            </a:xfrm>
            <a:custGeom>
              <a:rect b="b" l="l" r="r" t="t"/>
              <a:pathLst>
                <a:path extrusionOk="0" h="238365" w="3464928">
                  <a:moveTo>
                    <a:pt x="73475" y="0"/>
                  </a:moveTo>
                  <a:lnTo>
                    <a:pt x="3391453" y="0"/>
                  </a:lnTo>
                  <a:cubicBezTo>
                    <a:pt x="3410939" y="0"/>
                    <a:pt x="3429628" y="7741"/>
                    <a:pt x="3443407" y="21520"/>
                  </a:cubicBezTo>
                  <a:cubicBezTo>
                    <a:pt x="3457187" y="35300"/>
                    <a:pt x="3464928" y="53988"/>
                    <a:pt x="3464928" y="73475"/>
                  </a:cubicBezTo>
                  <a:lnTo>
                    <a:pt x="3464928" y="164890"/>
                  </a:lnTo>
                  <a:cubicBezTo>
                    <a:pt x="3464928" y="184377"/>
                    <a:pt x="3457187" y="203066"/>
                    <a:pt x="3443407" y="216845"/>
                  </a:cubicBezTo>
                  <a:cubicBezTo>
                    <a:pt x="3429628" y="230624"/>
                    <a:pt x="3410939" y="238365"/>
                    <a:pt x="3391453" y="238365"/>
                  </a:cubicBezTo>
                  <a:lnTo>
                    <a:pt x="73475" y="238365"/>
                  </a:lnTo>
                  <a:cubicBezTo>
                    <a:pt x="53988" y="238365"/>
                    <a:pt x="35300" y="230624"/>
                    <a:pt x="21520" y="216845"/>
                  </a:cubicBezTo>
                  <a:cubicBezTo>
                    <a:pt x="7741" y="203066"/>
                    <a:pt x="0" y="184377"/>
                    <a:pt x="0" y="164890"/>
                  </a:cubicBezTo>
                  <a:lnTo>
                    <a:pt x="0" y="73475"/>
                  </a:lnTo>
                  <a:cubicBezTo>
                    <a:pt x="0" y="53988"/>
                    <a:pt x="7741" y="35300"/>
                    <a:pt x="21520" y="21520"/>
                  </a:cubicBezTo>
                  <a:cubicBezTo>
                    <a:pt x="35300" y="7741"/>
                    <a:pt x="53988" y="0"/>
                    <a:pt x="73475" y="0"/>
                  </a:cubicBez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0" y="-57150"/>
              <a:ext cx="3464928" cy="295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8"/>
          <p:cNvSpPr txBox="1"/>
          <p:nvPr/>
        </p:nvSpPr>
        <p:spPr>
          <a:xfrm>
            <a:off x="6722501" y="1827895"/>
            <a:ext cx="10536799" cy="113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6722501" y="3056404"/>
            <a:ext cx="7596077" cy="975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7" u="none" cap="none" strike="noStrike">
                <a:solidFill>
                  <a:srgbClr val="D1ADBE"/>
                </a:solidFill>
                <a:latin typeface="Arial"/>
                <a:ea typeface="Arial"/>
                <a:cs typeface="Arial"/>
                <a:sym typeface="Arial"/>
              </a:rPr>
              <a:t>Objetivo General: 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6722501" y="4101178"/>
            <a:ext cx="10536799" cy="780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3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Desarrollar una plataforma de aprendizaje en línea personalizada que mejore la accesibilidad y la inclusión educativa para personas con discapacidades.</a:t>
            </a:r>
            <a:endParaRPr/>
          </a:p>
        </p:txBody>
      </p:sp>
      <p:sp>
        <p:nvSpPr>
          <p:cNvPr id="265" name="Google Shape;265;p8"/>
          <p:cNvSpPr txBox="1"/>
          <p:nvPr/>
        </p:nvSpPr>
        <p:spPr>
          <a:xfrm>
            <a:off x="7381686" y="6294812"/>
            <a:ext cx="9877614" cy="383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6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el acceso a contenido educativo personalizado.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7381686" y="7184628"/>
            <a:ext cx="9877614" cy="786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6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Reducir las barreras de aprendizaje en diferentes áreas del conocimiento.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7381686" y="8346012"/>
            <a:ext cx="9877614" cy="786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6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Controlar y gestionar de forma eficiente la información educativa personalizada.</a:t>
            </a:r>
            <a:endParaRPr/>
          </a:p>
        </p:txBody>
      </p:sp>
      <p:sp>
        <p:nvSpPr>
          <p:cNvPr id="268" name="Google Shape;268;p8"/>
          <p:cNvSpPr txBox="1"/>
          <p:nvPr/>
        </p:nvSpPr>
        <p:spPr>
          <a:xfrm>
            <a:off x="7381686" y="9580166"/>
            <a:ext cx="9877614" cy="383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67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Apoyar a los docentes en la personalización de la enseñanza</a:t>
            </a:r>
            <a:endParaRPr/>
          </a:p>
        </p:txBody>
      </p:sp>
      <p:sp>
        <p:nvSpPr>
          <p:cNvPr id="269" name="Google Shape;269;p8"/>
          <p:cNvSpPr txBox="1"/>
          <p:nvPr/>
        </p:nvSpPr>
        <p:spPr>
          <a:xfrm>
            <a:off x="6722501" y="5062363"/>
            <a:ext cx="8967692" cy="975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7" u="none" cap="none" strike="noStrike">
                <a:solidFill>
                  <a:srgbClr val="D1ADBE"/>
                </a:solidFill>
                <a:latin typeface="Arial"/>
                <a:ea typeface="Arial"/>
                <a:cs typeface="Arial"/>
                <a:sym typeface="Arial"/>
              </a:rPr>
              <a:t>Objetivos Específicos: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9"/>
          <p:cNvGrpSpPr/>
          <p:nvPr/>
        </p:nvGrpSpPr>
        <p:grpSpPr>
          <a:xfrm>
            <a:off x="15647940" y="-466299"/>
            <a:ext cx="2942302" cy="11118226"/>
            <a:chOff x="0" y="-57150"/>
            <a:chExt cx="774927" cy="2928257"/>
          </a:xfrm>
        </p:grpSpPr>
        <p:sp>
          <p:nvSpPr>
            <p:cNvPr id="275" name="Google Shape;275;p9"/>
            <p:cNvSpPr/>
            <p:nvPr/>
          </p:nvSpPr>
          <p:spPr>
            <a:xfrm>
              <a:off x="0" y="0"/>
              <a:ext cx="774927" cy="2871107"/>
            </a:xfrm>
            <a:custGeom>
              <a:rect b="b" l="l" r="r" t="t"/>
              <a:pathLst>
                <a:path extrusionOk="0" h="2871107" w="774927">
                  <a:moveTo>
                    <a:pt x="0" y="0"/>
                  </a:moveTo>
                  <a:lnTo>
                    <a:pt x="774927" y="0"/>
                  </a:lnTo>
                  <a:lnTo>
                    <a:pt x="774927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E8C1D3"/>
            </a:solidFill>
            <a:ln>
              <a:noFill/>
            </a:ln>
          </p:spPr>
        </p:sp>
        <p:sp>
          <p:nvSpPr>
            <p:cNvPr id="276" name="Google Shape;276;p9"/>
            <p:cNvSpPr txBox="1"/>
            <p:nvPr/>
          </p:nvSpPr>
          <p:spPr>
            <a:xfrm>
              <a:off x="0" y="-57150"/>
              <a:ext cx="774927" cy="2928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9"/>
          <p:cNvSpPr/>
          <p:nvPr/>
        </p:nvSpPr>
        <p:spPr>
          <a:xfrm rot="10800000">
            <a:off x="15647940" y="0"/>
            <a:ext cx="8205929" cy="10287000"/>
          </a:xfrm>
          <a:custGeom>
            <a:rect b="b" l="l" r="r" t="t"/>
            <a:pathLst>
              <a:path extrusionOk="0" h="10287000" w="8205929">
                <a:moveTo>
                  <a:pt x="0" y="0"/>
                </a:moveTo>
                <a:lnTo>
                  <a:pt x="8205930" y="0"/>
                </a:lnTo>
                <a:lnTo>
                  <a:pt x="8205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-25358" t="0"/>
            </a:stretch>
          </a:blipFill>
          <a:ln>
            <a:noFill/>
          </a:ln>
        </p:spPr>
      </p:sp>
      <p:sp>
        <p:nvSpPr>
          <p:cNvPr id="278" name="Google Shape;278;p9"/>
          <p:cNvSpPr txBox="1"/>
          <p:nvPr/>
        </p:nvSpPr>
        <p:spPr>
          <a:xfrm>
            <a:off x="1028700" y="1293187"/>
            <a:ext cx="11086071" cy="1014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08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1028700" y="2377383"/>
            <a:ext cx="14232288" cy="769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Metodología:</a:t>
            </a: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 Metodología tradicional (cascada).</a:t>
            </a:r>
            <a:endParaRPr/>
          </a:p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Justificación de la Metodología: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Pertinencia con los Objetivos del Proyecto: </a:t>
            </a: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La metodología tradicional asegura que cada fase del proyecto se complete de manera ordenada y meticulosa, lo que es crucial para alcanzar los objetivos específicos, como mejorar la accesibilidad educativa y reducir las barreras de aprendizaje.</a:t>
            </a:r>
            <a:endParaRPr/>
          </a:p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Alineación con los Requerimientos Disciplinares: </a:t>
            </a: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Esta metodología permite un enfoque detallado y documentado en el diseño, desarrollo, y pruebas del sistema, alineándose con las competencias clave de la carrera de Ingeniería en Informática, como la creación de software de calidad y la gestión de proyectos tecnológicos.</a:t>
            </a:r>
            <a:endParaRPr/>
          </a:p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3B3B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Fases: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DM Sans"/>
              <a:buAutoNum type="arabicPeriod"/>
            </a:pP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Análisis de Requisitos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DM Sans"/>
              <a:buAutoNum type="arabicPeriod"/>
            </a:pP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DM Sans"/>
              <a:buAutoNum type="arabicPeriod"/>
            </a:pP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Desarrollo/Implementación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DM Sans"/>
              <a:buAutoNum type="arabicPeriod"/>
            </a:pP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  <a:endParaRPr/>
          </a:p>
          <a:p>
            <a:pPr indent="-248284" lvl="1" marL="496569" marR="0" rtl="0" algn="just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99"/>
              <a:buFont typeface="DM Sans"/>
              <a:buAutoNum type="arabicPeriod"/>
            </a:pPr>
            <a:r>
              <a:rPr b="0" i="0" lang="en-US" sz="2299" u="none" cap="none" strike="noStrik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Despliegue y Mantenimiento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-137548" y="878513"/>
            <a:ext cx="4491645" cy="300374"/>
          </a:xfrm>
          <a:custGeom>
            <a:rect b="b" l="l" r="r" t="t"/>
            <a:pathLst>
              <a:path extrusionOk="0" h="300374" w="4491645">
                <a:moveTo>
                  <a:pt x="0" y="0"/>
                </a:moveTo>
                <a:lnTo>
                  <a:pt x="4491645" y="0"/>
                </a:lnTo>
                <a:lnTo>
                  <a:pt x="4491645" y="300374"/>
                </a:lnTo>
                <a:lnTo>
                  <a:pt x="0" y="30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